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28"/>
  </p:notesMasterIdLst>
  <p:handoutMasterIdLst>
    <p:handoutMasterId r:id="rId29"/>
  </p:handoutMasterIdLst>
  <p:sldIdLst>
    <p:sldId id="1866" r:id="rId2"/>
    <p:sldId id="1867" r:id="rId3"/>
    <p:sldId id="1944" r:id="rId4"/>
    <p:sldId id="2110" r:id="rId5"/>
    <p:sldId id="2162" r:id="rId6"/>
    <p:sldId id="2143" r:id="rId7"/>
    <p:sldId id="2144" r:id="rId8"/>
    <p:sldId id="2163" r:id="rId9"/>
    <p:sldId id="1869" r:id="rId10"/>
    <p:sldId id="1885" r:id="rId11"/>
    <p:sldId id="2156" r:id="rId12"/>
    <p:sldId id="2159" r:id="rId13"/>
    <p:sldId id="1874" r:id="rId14"/>
    <p:sldId id="2039" r:id="rId15"/>
    <p:sldId id="2040" r:id="rId16"/>
    <p:sldId id="2042" r:id="rId17"/>
    <p:sldId id="2045" r:id="rId18"/>
    <p:sldId id="2046" r:id="rId19"/>
    <p:sldId id="2052" r:id="rId20"/>
    <p:sldId id="2081" r:id="rId21"/>
    <p:sldId id="2164" r:id="rId22"/>
    <p:sldId id="2086" r:id="rId23"/>
    <p:sldId id="2064" r:id="rId24"/>
    <p:sldId id="2060" r:id="rId25"/>
    <p:sldId id="2073" r:id="rId26"/>
    <p:sldId id="2075" r:id="rId27"/>
  </p:sldIdLst>
  <p:sldSz cx="9144000" cy="6858000" type="screen4x3"/>
  <p:notesSz cx="6769100" cy="9906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正楷書体-PRO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CCFF66"/>
    <a:srgbClr val="FFCC00"/>
    <a:srgbClr val="FF0000"/>
    <a:srgbClr val="CC0000"/>
    <a:srgbClr val="CC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14" autoAdjust="0"/>
    <p:restoredTop sz="89655" autoAdjust="0"/>
  </p:normalViewPr>
  <p:slideViewPr>
    <p:cSldViewPr>
      <p:cViewPr varScale="1">
        <p:scale>
          <a:sx n="61" d="100"/>
          <a:sy n="61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3862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5052">
              <a:defRPr sz="1200"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643" y="1"/>
            <a:ext cx="2933861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5052">
              <a:defRPr sz="1200"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868"/>
            <a:ext cx="2933862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5052">
              <a:defRPr sz="1200"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643" y="9408868"/>
            <a:ext cx="2933861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5052">
              <a:defRPr sz="1200">
                <a:ea typeface="ＭＳ Ｐゴシック" pitchFamily="50" charset="-128"/>
              </a:defRPr>
            </a:lvl1pPr>
          </a:lstStyle>
          <a:p>
            <a:fld id="{79C1C247-DC33-4825-BCD6-97F9F015AB0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3862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5052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239" y="1"/>
            <a:ext cx="2933862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5052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973" y="4705231"/>
            <a:ext cx="4963156" cy="445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461"/>
            <a:ext cx="2933862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defTabSz="915052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239" y="9410461"/>
            <a:ext cx="2933862" cy="49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5052">
              <a:defRPr sz="12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E486D5BD-8056-4B4D-9C27-3C10C33FA24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28058-08CE-44CC-A413-731A67D08ECB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69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/>
        </p:spPr>
      </p:sp>
      <p:sp>
        <p:nvSpPr>
          <p:cNvPr id="169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CA9FF-8B82-453F-B0BD-ECDD7ED7A836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92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9825" cy="3711575"/>
          </a:xfrm>
          <a:ln/>
        </p:spPr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028" y="4705231"/>
            <a:ext cx="5413046" cy="4456664"/>
          </a:xfrm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CA9FF-8B82-453F-B0BD-ECDD7ED7A836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92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9825" cy="3711575"/>
          </a:xfrm>
          <a:ln/>
        </p:spPr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028" y="4705231"/>
            <a:ext cx="5413046" cy="4456664"/>
          </a:xfrm>
        </p:spPr>
        <p:txBody>
          <a:bodyPr/>
          <a:lstStyle/>
          <a:p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6F1B1-C702-4827-B6B7-F642CF74E1EF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91727-48A3-4C5C-81ED-42DC6B9407E0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213A4-9F2A-418A-8D31-BBC1441CC521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8CA61-8178-49F9-8DCB-D47EE312A4BF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FF00A-089F-46C0-BEBF-11C97C2E26A5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D6FDF-22DD-436F-8B39-7A9303BC07D9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D5BD-8056-4B4D-9C27-3C10C33FA241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D5BD-8056-4B4D-9C27-3C10C33FA241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5A32B-6D8F-4B23-8AF3-098E6A3C2D31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9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/>
        </p:spPr>
      </p:sp>
      <p:sp>
        <p:nvSpPr>
          <p:cNvPr id="189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D5BD-8056-4B4D-9C27-3C10C33FA241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D5BD-8056-4B4D-9C27-3C10C33FA241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D5BD-8056-4B4D-9C27-3C10C33FA241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C284A-2D0C-41C7-B88D-6D4DC31C1AAA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224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/>
        </p:spPr>
      </p:sp>
      <p:sp>
        <p:nvSpPr>
          <p:cNvPr id="224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C245C-57FE-4F78-AF41-486524519176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78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4588" cy="3714750"/>
          </a:xfrm>
          <a:ln/>
        </p:spPr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D57AB-9468-490D-92A1-08A5DD547C71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/>
        </p:spPr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D5BD-8056-4B4D-9C27-3C10C33FA241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36BCA-4758-48F2-9788-1EA5F7060DE3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29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1412" cy="3713163"/>
          </a:xfrm>
          <a:ln/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97E2D-8870-43C3-9B58-89A8060444E4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42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D2D43-ACE7-485F-84A9-FDC73ADF22DF}" type="slidenum">
              <a:rPr lang="en-US" altLang="ja-JP" smtClean="0">
                <a:ea typeface="ＭＳ Ｐゴシック" charset="-128"/>
              </a:rPr>
              <a:pPr/>
              <a:t>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dirty="0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DB1A6-9028-47B0-B636-3F0E5165425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42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9825" cy="3711575"/>
          </a:xfrm>
          <a:ln/>
        </p:spPr>
      </p:sp>
      <p:sp>
        <p:nvSpPr>
          <p:cNvPr id="242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028" y="4705231"/>
            <a:ext cx="5413046" cy="4456664"/>
          </a:xfrm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86291-1AD2-4C6E-B515-635E4488103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972B9-8BFD-4093-AD83-C40F5DE7DF5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B0891-A5D7-4848-9083-4C4F00483D2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AD014-471A-4F8E-8BA3-2A6DC4B9CE1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C329D-125B-4DBE-B354-64EB82ECC52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1715E6-3763-433E-929F-0C04BE5DB35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D566C2-F1A3-44EE-9540-308FCFE4975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C5BEB8-86A0-4E61-B27F-9C3BFB7E0B2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B664B-9C89-429B-8A11-BC1DA8C865F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E3F81-F0C9-4640-8D29-BC8BB635FDC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B1B15-EDA7-4AD7-A8DE-3F79CD59DE5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52BA0-95F5-45A7-AF65-2A64E7DE1038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C0D5E-0447-497F-80E5-7972E00B4A4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D9482-69A4-45BC-B384-7847195736B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F7BF3-39D5-4F71-805C-CDB2781ADA4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E8BE7-DD06-4E7F-A73F-1E45A4EDA5C1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9234F532-967E-4A9F-867B-877443615BA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0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image" Target="../media/image53.png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701" name="Rectangle 5"/>
          <p:cNvSpPr>
            <a:spLocks noChangeArrowheads="1"/>
          </p:cNvSpPr>
          <p:nvPr/>
        </p:nvSpPr>
        <p:spPr bwMode="auto">
          <a:xfrm>
            <a:off x="785786" y="188913"/>
            <a:ext cx="763270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ctr">
              <a:spcBef>
                <a:spcPct val="50000"/>
              </a:spcBef>
            </a:pPr>
            <a:r>
              <a:rPr lang="en-US" altLang="ja-JP" sz="2000" dirty="0" smtClean="0">
                <a:latin typeface="+mn-lt"/>
              </a:rPr>
              <a:t>Galaxy Evolution and Environment (Malaysia, 03/04/2009)</a:t>
            </a:r>
            <a:endParaRPr lang="en-US" altLang="ja-JP" sz="2000" dirty="0">
              <a:latin typeface="+mn-lt"/>
            </a:endParaRPr>
          </a:p>
        </p:txBody>
      </p:sp>
      <p:sp>
        <p:nvSpPr>
          <p:cNvPr id="1693702" name="Text Box 6"/>
          <p:cNvSpPr txBox="1">
            <a:spLocks noChangeArrowheads="1"/>
          </p:cNvSpPr>
          <p:nvPr/>
        </p:nvSpPr>
        <p:spPr bwMode="auto">
          <a:xfrm>
            <a:off x="0" y="928670"/>
            <a:ext cx="9144000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3200" b="1" dirty="0" smtClean="0">
                <a:latin typeface="Garamond" pitchFamily="18" charset="0"/>
              </a:rPr>
              <a:t>Build-up of the red sequence of galaxies      through cosmic time and across environment</a:t>
            </a:r>
            <a:endParaRPr kumimoji="0" lang="en-US" altLang="ja-JP" sz="3200" b="1" dirty="0">
              <a:latin typeface="Garamond" pitchFamily="18" charset="0"/>
            </a:endParaRPr>
          </a:p>
        </p:txBody>
      </p:sp>
      <p:sp>
        <p:nvSpPr>
          <p:cNvPr id="1693703" name="Text Box 7"/>
          <p:cNvSpPr txBox="1">
            <a:spLocks noChangeArrowheads="1"/>
          </p:cNvSpPr>
          <p:nvPr/>
        </p:nvSpPr>
        <p:spPr bwMode="auto">
          <a:xfrm>
            <a:off x="0" y="5286388"/>
            <a:ext cx="9144000" cy="12618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2800" dirty="0" smtClean="0">
                <a:solidFill>
                  <a:srgbClr val="7030A0"/>
                </a:solidFill>
                <a:latin typeface="+mn-lt"/>
              </a:rPr>
              <a:t>Taddy </a:t>
            </a:r>
            <a:r>
              <a:rPr kumimoji="0" lang="en-US" altLang="ja-JP" sz="2800" dirty="0">
                <a:solidFill>
                  <a:srgbClr val="7030A0"/>
                </a:solidFill>
                <a:latin typeface="+mn-lt"/>
              </a:rPr>
              <a:t>Kodama</a:t>
            </a:r>
            <a:r>
              <a:rPr kumimoji="0" lang="en-US" altLang="ja-JP" sz="2800" dirty="0">
                <a:latin typeface="+mn-lt"/>
              </a:rPr>
              <a:t> (NAOJ),  </a:t>
            </a:r>
            <a:r>
              <a:rPr kumimoji="0" lang="en-US" altLang="ja-JP" sz="2800" dirty="0" smtClean="0">
                <a:latin typeface="+mn-lt"/>
              </a:rPr>
              <a:t>                                                               </a:t>
            </a:r>
            <a:r>
              <a:rPr kumimoji="0" lang="en-US" altLang="ja-JP" sz="2400" dirty="0" err="1" smtClean="0">
                <a:solidFill>
                  <a:srgbClr val="7030A0"/>
                </a:solidFill>
                <a:latin typeface="+mn-lt"/>
              </a:rPr>
              <a:t>Yusei</a:t>
            </a:r>
            <a:r>
              <a:rPr kumimoji="0" lang="en-US" altLang="ja-JP" sz="2400" dirty="0" smtClean="0">
                <a:solidFill>
                  <a:srgbClr val="7030A0"/>
                </a:solidFill>
                <a:latin typeface="+mn-lt"/>
              </a:rPr>
              <a:t> Koyama </a:t>
            </a:r>
            <a:r>
              <a:rPr kumimoji="0" lang="en-US" altLang="ja-JP" sz="2400" dirty="0" smtClean="0">
                <a:latin typeface="+mn-lt"/>
              </a:rPr>
              <a:t>(Univ. of Tokyo), </a:t>
            </a:r>
            <a:r>
              <a:rPr kumimoji="0" lang="en-US" altLang="ja-JP" sz="2400" dirty="0" smtClean="0">
                <a:solidFill>
                  <a:srgbClr val="7030A0"/>
                </a:solidFill>
                <a:latin typeface="+mn-lt"/>
              </a:rPr>
              <a:t>Masao Hayashi </a:t>
            </a:r>
            <a:r>
              <a:rPr kumimoji="0" lang="en-US" altLang="ja-JP" sz="2400" dirty="0" smtClean="0">
                <a:latin typeface="+mn-lt"/>
              </a:rPr>
              <a:t>(Univ. of Tokyo) </a:t>
            </a:r>
            <a:r>
              <a:rPr kumimoji="0" lang="en-US" altLang="ja-JP" sz="2400" dirty="0" smtClean="0">
                <a:solidFill>
                  <a:srgbClr val="7030A0"/>
                </a:solidFill>
                <a:latin typeface="+mn-lt"/>
              </a:rPr>
              <a:t>Masayuki Tanaka </a:t>
            </a:r>
            <a:r>
              <a:rPr kumimoji="0" lang="en-US" altLang="ja-JP" sz="2400" dirty="0" smtClean="0">
                <a:latin typeface="+mn-lt"/>
              </a:rPr>
              <a:t>(ESO), and the PISCES/</a:t>
            </a:r>
            <a:r>
              <a:rPr kumimoji="0" lang="en-US" altLang="ja-JP" sz="2400" dirty="0" err="1" smtClean="0">
                <a:latin typeface="+mn-lt"/>
              </a:rPr>
              <a:t>HzRG</a:t>
            </a:r>
            <a:r>
              <a:rPr kumimoji="0" lang="en-US" altLang="ja-JP" sz="2400" dirty="0" smtClean="0">
                <a:latin typeface="+mn-lt"/>
              </a:rPr>
              <a:t> team</a:t>
            </a:r>
            <a:endParaRPr kumimoji="0" lang="en-US" altLang="ja-JP" sz="2400" dirty="0">
              <a:latin typeface="+mn-lt"/>
            </a:endParaRPr>
          </a:p>
        </p:txBody>
      </p:sp>
      <p:pic>
        <p:nvPicPr>
          <p:cNvPr id="1693705" name="Picture 9" descr="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9144000" cy="2990850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2" y="928670"/>
            <a:ext cx="9144000" cy="107721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3200" dirty="0" smtClean="0">
                <a:latin typeface="+mj-lt"/>
              </a:rPr>
              <a:t>Inside-out propagation of star</a:t>
            </a:r>
            <a:r>
              <a:rPr kumimoji="0" lang="ja-JP" altLang="en-US" sz="3200" dirty="0" smtClean="0">
                <a:latin typeface="+mj-lt"/>
              </a:rPr>
              <a:t> </a:t>
            </a:r>
            <a:r>
              <a:rPr kumimoji="0" lang="en-US" altLang="ja-JP" sz="3200" dirty="0" smtClean="0">
                <a:latin typeface="+mj-lt"/>
              </a:rPr>
              <a:t>forming activity     in clusters </a:t>
            </a:r>
            <a:endParaRPr kumimoji="0" lang="en-US" altLang="ja-JP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282" y="1714488"/>
            <a:ext cx="4826000" cy="4752975"/>
            <a:chOff x="2189" y="19970"/>
            <a:chExt cx="4891" cy="4807"/>
          </a:xfrm>
        </p:grpSpPr>
        <p:pic>
          <p:nvPicPr>
            <p:cNvPr id="2151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89" y="19970"/>
              <a:ext cx="4891" cy="4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458" y="21437"/>
              <a:ext cx="1453" cy="1345"/>
              <a:chOff x="3458" y="21437"/>
              <a:chExt cx="1453" cy="1345"/>
            </a:xfrm>
          </p:grpSpPr>
          <p:sp>
            <p:nvSpPr>
              <p:cNvPr id="21519" name="Rectangle 7"/>
              <p:cNvSpPr>
                <a:spLocks noChangeArrowheads="1"/>
              </p:cNvSpPr>
              <p:nvPr/>
            </p:nvSpPr>
            <p:spPr bwMode="auto">
              <a:xfrm rot="-300000">
                <a:off x="3685" y="21664"/>
                <a:ext cx="953" cy="936"/>
              </a:xfrm>
              <a:prstGeom prst="rect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ja-JP" altLang="en-US"/>
              </a:p>
            </p:txBody>
          </p:sp>
          <p:sp>
            <p:nvSpPr>
              <p:cNvPr id="21520" name="Rectangle 8"/>
              <p:cNvSpPr>
                <a:spLocks noChangeArrowheads="1"/>
              </p:cNvSpPr>
              <p:nvPr/>
            </p:nvSpPr>
            <p:spPr bwMode="auto">
              <a:xfrm rot="-300000">
                <a:off x="3958" y="21846"/>
                <a:ext cx="953" cy="936"/>
              </a:xfrm>
              <a:prstGeom prst="rect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ja-JP" altLang="en-US"/>
              </a:p>
            </p:txBody>
          </p:sp>
          <p:sp>
            <p:nvSpPr>
              <p:cNvPr id="21521" name="Rectangle 9"/>
              <p:cNvSpPr>
                <a:spLocks noChangeArrowheads="1"/>
              </p:cNvSpPr>
              <p:nvPr/>
            </p:nvSpPr>
            <p:spPr bwMode="auto">
              <a:xfrm rot="-300000">
                <a:off x="3458" y="21437"/>
                <a:ext cx="953" cy="936"/>
              </a:xfrm>
              <a:prstGeom prst="rect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0" lang="ja-JP" altLang="en-US"/>
              </a:p>
            </p:txBody>
          </p:sp>
        </p:grpSp>
      </p:grpSp>
      <p:pic>
        <p:nvPicPr>
          <p:cNvPr id="21509" name="Picture 11" descr="ASTRO-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038" y="1285860"/>
            <a:ext cx="29527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3635375" y="4318009"/>
            <a:ext cx="468313" cy="46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0" lang="ja-JP" altLang="en-US"/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3338513" y="4743462"/>
            <a:ext cx="9334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 dirty="0"/>
              <a:t>Spitzer</a:t>
            </a: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1719263" y="4529148"/>
            <a:ext cx="9747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 dirty="0"/>
              <a:t>AKARI</a:t>
            </a:r>
          </a:p>
        </p:txBody>
      </p:sp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2160588" y="5429264"/>
            <a:ext cx="9588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 dirty="0"/>
              <a:t>Subaru</a:t>
            </a:r>
          </a:p>
        </p:txBody>
      </p:sp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870805" y="6429396"/>
            <a:ext cx="8273227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dirty="0" smtClean="0">
                <a:latin typeface="+mn-lt"/>
                <a:ea typeface="+mn-ea"/>
              </a:rPr>
              <a:t>Dusty star forming galaxies</a:t>
            </a:r>
            <a:r>
              <a:rPr kumimoji="0" lang="ja-JP" altLang="en-US" dirty="0" smtClean="0">
                <a:latin typeface="+mn-lt"/>
                <a:ea typeface="+mn-ea"/>
              </a:rPr>
              <a:t> </a:t>
            </a:r>
            <a:r>
              <a:rPr kumimoji="0" lang="en-US" altLang="ja-JP" dirty="0" smtClean="0">
                <a:latin typeface="+mn-lt"/>
                <a:ea typeface="+mn-ea"/>
              </a:rPr>
              <a:t>(LIRG/ULIRG)</a:t>
            </a:r>
            <a:r>
              <a:rPr kumimoji="0" lang="en-US" altLang="ja-JP" dirty="0">
                <a:latin typeface="+mn-lt"/>
                <a:ea typeface="+mn-ea"/>
              </a:rPr>
              <a:t> </a:t>
            </a:r>
            <a:r>
              <a:rPr kumimoji="0" lang="en-US" altLang="ja-JP" dirty="0" smtClean="0">
                <a:latin typeface="+mn-lt"/>
                <a:ea typeface="+mn-ea"/>
              </a:rPr>
              <a:t> </a:t>
            </a:r>
            <a:r>
              <a:rPr kumimoji="0" lang="en-US" altLang="ja-JP" dirty="0" smtClean="0">
                <a:solidFill>
                  <a:srgbClr val="FF0000"/>
                </a:solidFill>
                <a:latin typeface="+mn-lt"/>
              </a:rPr>
              <a:t>SFR </a:t>
            </a:r>
            <a:r>
              <a:rPr kumimoji="0" lang="en-US" altLang="ja-JP" dirty="0">
                <a:solidFill>
                  <a:srgbClr val="FF0000"/>
                </a:solidFill>
                <a:latin typeface="+mn-lt"/>
              </a:rPr>
              <a:t>&gt; 20 Msun/yr</a:t>
            </a:r>
            <a:r>
              <a:rPr kumimoji="0" lang="ja-JP" altLang="en-US" dirty="0">
                <a:solidFill>
                  <a:srgbClr val="FF0000"/>
                </a:solidFill>
                <a:latin typeface="+mn-lt"/>
              </a:rPr>
              <a:t>  </a:t>
            </a:r>
            <a:r>
              <a:rPr kumimoji="0" lang="en-US" altLang="ja-JP" dirty="0">
                <a:solidFill>
                  <a:srgbClr val="FF0000"/>
                </a:solidFill>
                <a:latin typeface="+mn-lt"/>
              </a:rPr>
              <a:t>(L</a:t>
            </a:r>
            <a:r>
              <a:rPr kumimoji="0" lang="en-US" altLang="ja-JP" baseline="-25000" dirty="0">
                <a:solidFill>
                  <a:srgbClr val="FF0000"/>
                </a:solidFill>
                <a:latin typeface="+mn-lt"/>
              </a:rPr>
              <a:t>IR</a:t>
            </a:r>
            <a:r>
              <a:rPr kumimoji="0" lang="en-US" altLang="ja-JP" dirty="0">
                <a:solidFill>
                  <a:srgbClr val="FF0000"/>
                </a:solidFill>
                <a:latin typeface="+mn-lt"/>
              </a:rPr>
              <a:t> &gt; 10</a:t>
            </a:r>
            <a:r>
              <a:rPr kumimoji="0" lang="en-US" altLang="ja-JP" baseline="30000" dirty="0">
                <a:solidFill>
                  <a:srgbClr val="FF0000"/>
                </a:solidFill>
                <a:latin typeface="+mn-lt"/>
              </a:rPr>
              <a:t>11 </a:t>
            </a:r>
            <a:r>
              <a:rPr kumimoji="0" lang="en-US" altLang="ja-JP" dirty="0" err="1">
                <a:solidFill>
                  <a:srgbClr val="FF0000"/>
                </a:solidFill>
                <a:latin typeface="+mn-lt"/>
              </a:rPr>
              <a:t>Lsun</a:t>
            </a:r>
            <a:r>
              <a:rPr kumimoji="0" lang="en-US" altLang="ja-JP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86116" y="6072206"/>
            <a:ext cx="3716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Deep imaging (67μJy) at 15μm 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3" name="図 22" descr="koyama08_fig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714752"/>
            <a:ext cx="2428892" cy="222648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14942" y="3345420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IR satellite, D=</a:t>
            </a:r>
            <a:r>
              <a:rPr kumimoji="1" lang="en-US" altLang="ja-JP" dirty="0" smtClean="0"/>
              <a:t>69cm, 1.7&lt;λ&lt;180μm</a:t>
            </a:r>
            <a:endParaRPr kumimoji="1" lang="ja-JP" altLang="en-US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95288" y="357166"/>
            <a:ext cx="842486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AKARI “Deep” and “Wide” MIR Imaging of                                a NEP Cluster RXJ1716 (z=0.81)</a:t>
            </a:r>
            <a:r>
              <a:rPr kumimoji="1" lang="en-US" altLang="ja-JP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en-US" altLang="ja-JP" sz="3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643042" y="1282471"/>
            <a:ext cx="3786182" cy="707886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Koyama, TK,</a:t>
            </a:r>
            <a:r>
              <a:rPr kumimoji="0" lang="ja-JP" altLang="en-US" sz="2000" dirty="0" smtClean="0">
                <a:latin typeface="+mn-lt"/>
                <a:ea typeface="ＭＳ Ｐゴシック" pitchFamily="50" charset="-128"/>
              </a:rPr>
              <a:t> </a:t>
            </a: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et al. (2008),                             see also a poster by KOYAMA</a:t>
            </a:r>
            <a:endParaRPr kumimoji="0" lang="en-US" altLang="ja-JP" sz="2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6643702" y="6072206"/>
            <a:ext cx="257176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altLang="ja-JP" dirty="0">
                <a:solidFill>
                  <a:srgbClr val="FF0000"/>
                </a:solidFill>
              </a:rPr>
              <a:t>PAH </a:t>
            </a:r>
            <a:r>
              <a:rPr kumimoji="0" lang="en-US" altLang="ja-JP" dirty="0" smtClean="0">
                <a:solidFill>
                  <a:srgbClr val="FF0000"/>
                </a:solidFill>
              </a:rPr>
              <a:t>(7.7μm</a:t>
            </a:r>
            <a:r>
              <a:rPr kumimoji="0" lang="en-US" altLang="ja-JP" dirty="0">
                <a:solidFill>
                  <a:srgbClr val="FF0000"/>
                </a:solidFill>
              </a:rPr>
              <a:t>) </a:t>
            </a:r>
            <a:r>
              <a:rPr kumimoji="0" lang="en-US" altLang="ja-JP" dirty="0" smtClean="0">
                <a:solidFill>
                  <a:srgbClr val="FF0000"/>
                </a:solidFill>
              </a:rPr>
              <a:t>at z=0.81</a:t>
            </a:r>
            <a:endParaRPr kumimoji="0" lang="en-US" altLang="ja-JP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72132" y="1357298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C000"/>
                </a:solidFill>
              </a:rPr>
              <a:t>AKARI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koyama08_fig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083955"/>
            <a:ext cx="4800619" cy="4631061"/>
          </a:xfrm>
          <a:prstGeom prst="rect">
            <a:avLst/>
          </a:prstGeom>
        </p:spPr>
      </p:pic>
      <p:sp>
        <p:nvSpPr>
          <p:cNvPr id="192102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800" dirty="0">
                <a:solidFill>
                  <a:schemeClr val="tx2"/>
                </a:solidFill>
                <a:ea typeface="HGP創英角ｺﾞｼｯｸUB" pitchFamily="50" charset="-128"/>
              </a:rPr>
              <a:t>Spatial Distribution of </a:t>
            </a:r>
            <a:r>
              <a:rPr lang="en-US" altLang="ja-JP" sz="3800" dirty="0" smtClean="0">
                <a:solidFill>
                  <a:schemeClr val="tx2"/>
                </a:solidFill>
                <a:ea typeface="HGP創英角ｺﾞｼｯｸUB" pitchFamily="50" charset="-128"/>
              </a:rPr>
              <a:t>the 15</a:t>
            </a:r>
            <a:r>
              <a:rPr lang="en-US" altLang="ja-JP" sz="3800" dirty="0" smtClean="0">
                <a:solidFill>
                  <a:schemeClr val="tx2"/>
                </a:solidFill>
                <a:ea typeface="ＭＳ Ｐゴシック" pitchFamily="50" charset="-128"/>
              </a:rPr>
              <a:t>μ</a:t>
            </a:r>
            <a:r>
              <a:rPr lang="en-US" altLang="ja-JP" sz="3800" dirty="0" smtClean="0">
                <a:solidFill>
                  <a:schemeClr val="tx2"/>
                </a:solidFill>
                <a:ea typeface="HGP創英角ｺﾞｼｯｸUB" pitchFamily="50" charset="-128"/>
              </a:rPr>
              <a:t>m </a:t>
            </a:r>
            <a:r>
              <a:rPr lang="en-US" altLang="ja-JP" sz="3800" dirty="0">
                <a:solidFill>
                  <a:schemeClr val="tx2"/>
                </a:solidFill>
                <a:ea typeface="HGP創英角ｺﾞｼｯｸUB" pitchFamily="50" charset="-128"/>
              </a:rPr>
              <a:t>sources</a:t>
            </a:r>
          </a:p>
        </p:txBody>
      </p:sp>
      <p:sp>
        <p:nvSpPr>
          <p:cNvPr id="1921043" name="Rectangle 19"/>
          <p:cNvSpPr>
            <a:spLocks noChangeArrowheads="1"/>
          </p:cNvSpPr>
          <p:nvPr/>
        </p:nvSpPr>
        <p:spPr bwMode="auto">
          <a:xfrm>
            <a:off x="3779838" y="5445125"/>
            <a:ext cx="20161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21045" name="Rectangle 21"/>
          <p:cNvSpPr>
            <a:spLocks noChangeArrowheads="1"/>
          </p:cNvSpPr>
          <p:nvPr/>
        </p:nvSpPr>
        <p:spPr bwMode="auto">
          <a:xfrm>
            <a:off x="2428860" y="6417254"/>
            <a:ext cx="285752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dirty="0" smtClean="0"/>
              <a:t>Koyama, TK, et al. </a:t>
            </a:r>
            <a:r>
              <a:rPr kumimoji="0" lang="en-US" altLang="ja-JP" dirty="0"/>
              <a:t>(2008</a:t>
            </a:r>
            <a:r>
              <a:rPr kumimoji="0" lang="en-US" altLang="ja-JP" dirty="0" smtClean="0">
                <a:latin typeface="+mn-lt"/>
              </a:rPr>
              <a:t>)</a:t>
            </a:r>
            <a:endParaRPr kumimoji="0" lang="en-US" altLang="ja-JP" dirty="0" smtClean="0">
              <a:latin typeface="+mn-lt"/>
              <a:ea typeface="ＭＳ Ｐゴシック" pitchFamily="50" charset="-128"/>
            </a:endParaRPr>
          </a:p>
        </p:txBody>
      </p:sp>
      <p:sp>
        <p:nvSpPr>
          <p:cNvPr id="1921049" name="Oval 25"/>
          <p:cNvSpPr>
            <a:spLocks noChangeArrowheads="1"/>
          </p:cNvSpPr>
          <p:nvPr/>
        </p:nvSpPr>
        <p:spPr bwMode="auto">
          <a:xfrm>
            <a:off x="2054225" y="2632077"/>
            <a:ext cx="1149350" cy="1154113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21050" name="Text Box 26"/>
          <p:cNvSpPr txBox="1">
            <a:spLocks noChangeArrowheads="1"/>
          </p:cNvSpPr>
          <p:nvPr/>
        </p:nvSpPr>
        <p:spPr bwMode="auto">
          <a:xfrm>
            <a:off x="357158" y="4714884"/>
            <a:ext cx="4292585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 smtClean="0"/>
              <a:t>A void of </a:t>
            </a:r>
            <a:r>
              <a:rPr lang="en-US" altLang="ja-JP" b="1" dirty="0"/>
              <a:t>15um sources </a:t>
            </a:r>
            <a:r>
              <a:rPr lang="en-US" altLang="ja-JP" b="1" dirty="0" smtClean="0"/>
              <a:t>at </a:t>
            </a:r>
            <a:r>
              <a:rPr lang="en-US" altLang="ja-JP" b="1" dirty="0"/>
              <a:t>the center!</a:t>
            </a:r>
          </a:p>
        </p:txBody>
      </p:sp>
      <p:sp>
        <p:nvSpPr>
          <p:cNvPr id="1921051" name="Line 27"/>
          <p:cNvSpPr>
            <a:spLocks noChangeShapeType="1"/>
          </p:cNvSpPr>
          <p:nvPr/>
        </p:nvSpPr>
        <p:spPr bwMode="auto">
          <a:xfrm flipV="1">
            <a:off x="1979613" y="3714752"/>
            <a:ext cx="433387" cy="1081087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72132" y="2428868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1472" y="5774312"/>
            <a:ext cx="371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92D050"/>
                </a:solidFill>
              </a:rPr>
              <a:t>○</a:t>
            </a:r>
            <a:r>
              <a:rPr kumimoji="1" lang="en-US" altLang="ja-JP" dirty="0" smtClean="0"/>
              <a:t>single /</a:t>
            </a:r>
            <a:r>
              <a:rPr kumimoji="1" lang="ja-JP" altLang="en-US" b="1" dirty="0" smtClean="0">
                <a:solidFill>
                  <a:srgbClr val="92D050"/>
                </a:solidFill>
              </a:rPr>
              <a:t>△</a:t>
            </a:r>
            <a:r>
              <a:rPr kumimoji="1" lang="en-US" altLang="ja-JP" dirty="0" smtClean="0"/>
              <a:t>blended 15</a:t>
            </a:r>
            <a:r>
              <a:rPr lang="en-US" altLang="ja-JP" dirty="0" smtClean="0"/>
              <a:t>μm sources</a:t>
            </a:r>
            <a:endParaRPr kumimoji="1" lang="ja-JP" alt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71611"/>
            <a:ext cx="3643338" cy="36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テキスト ボックス 19"/>
          <p:cNvSpPr txBox="1"/>
          <p:nvPr/>
        </p:nvSpPr>
        <p:spPr>
          <a:xfrm>
            <a:off x="5715008" y="5357826"/>
            <a:ext cx="2590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X-ray (</a:t>
            </a:r>
            <a:r>
              <a:rPr lang="en-US" altLang="ja-JP" sz="2000" dirty="0" smtClean="0"/>
              <a:t>Chandra</a:t>
            </a:r>
            <a:r>
              <a:rPr kumimoji="1" lang="en-US" altLang="ja-JP" sz="2000" dirty="0" smtClean="0"/>
              <a:t>) map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Jeltema</a:t>
            </a:r>
            <a:r>
              <a:rPr lang="en-US" altLang="ja-JP" sz="2000" dirty="0" smtClean="0"/>
              <a:t> et al.)</a:t>
            </a:r>
            <a:endParaRPr kumimoji="1" lang="ja-JP" altLang="en-US" sz="2000" dirty="0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6072198" y="2143116"/>
            <a:ext cx="2071702" cy="2000264"/>
          </a:xfrm>
          <a:prstGeom prst="ellips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159786"/>
            <a:ext cx="4572033" cy="45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102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800" dirty="0">
                <a:solidFill>
                  <a:schemeClr val="tx2"/>
                </a:solidFill>
                <a:ea typeface="HGP創英角ｺﾞｼｯｸUB" pitchFamily="50" charset="-128"/>
              </a:rPr>
              <a:t>Spatial Distribution of </a:t>
            </a:r>
            <a:r>
              <a:rPr lang="en-US" altLang="ja-JP" sz="3800" dirty="0" smtClean="0">
                <a:solidFill>
                  <a:schemeClr val="tx2"/>
                </a:solidFill>
                <a:ea typeface="HGP創英角ｺﾞｼｯｸUB" pitchFamily="50" charset="-128"/>
              </a:rPr>
              <a:t>the 15</a:t>
            </a:r>
            <a:r>
              <a:rPr lang="en-US" altLang="ja-JP" sz="3800" dirty="0" smtClean="0">
                <a:solidFill>
                  <a:schemeClr val="tx2"/>
                </a:solidFill>
                <a:ea typeface="ＭＳ Ｐゴシック" pitchFamily="50" charset="-128"/>
              </a:rPr>
              <a:t>μ</a:t>
            </a:r>
            <a:r>
              <a:rPr lang="en-US" altLang="ja-JP" sz="3800" dirty="0" smtClean="0">
                <a:solidFill>
                  <a:schemeClr val="tx2"/>
                </a:solidFill>
                <a:ea typeface="HGP創英角ｺﾞｼｯｸUB" pitchFamily="50" charset="-128"/>
              </a:rPr>
              <a:t>m </a:t>
            </a:r>
            <a:r>
              <a:rPr lang="en-US" altLang="ja-JP" sz="3800" dirty="0">
                <a:solidFill>
                  <a:schemeClr val="tx2"/>
                </a:solidFill>
                <a:ea typeface="HGP創英角ｺﾞｼｯｸUB" pitchFamily="50" charset="-128"/>
              </a:rPr>
              <a:t>sources</a:t>
            </a:r>
          </a:p>
        </p:txBody>
      </p:sp>
      <p:sp>
        <p:nvSpPr>
          <p:cNvPr id="1921043" name="Rectangle 19"/>
          <p:cNvSpPr>
            <a:spLocks noChangeArrowheads="1"/>
          </p:cNvSpPr>
          <p:nvPr/>
        </p:nvSpPr>
        <p:spPr bwMode="auto">
          <a:xfrm>
            <a:off x="3779838" y="5445125"/>
            <a:ext cx="201612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21045" name="Rectangle 21"/>
          <p:cNvSpPr>
            <a:spLocks noChangeArrowheads="1"/>
          </p:cNvSpPr>
          <p:nvPr/>
        </p:nvSpPr>
        <p:spPr bwMode="auto">
          <a:xfrm>
            <a:off x="1000132" y="6488668"/>
            <a:ext cx="757239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kumimoji="0" lang="en-US" altLang="ja-JP" dirty="0" smtClean="0"/>
              <a:t>Koyama, TK, et al. </a:t>
            </a:r>
            <a:r>
              <a:rPr kumimoji="0" lang="en-US" altLang="ja-JP" dirty="0"/>
              <a:t>(2008</a:t>
            </a:r>
            <a:r>
              <a:rPr kumimoji="0" lang="en-US" altLang="ja-JP" dirty="0" smtClean="0">
                <a:latin typeface="+mn-lt"/>
              </a:rPr>
              <a:t>), see also talk by </a:t>
            </a:r>
            <a:r>
              <a:rPr kumimoji="0" lang="en-US" altLang="ja-JP" dirty="0" err="1" smtClean="0">
                <a:latin typeface="+mn-lt"/>
              </a:rPr>
              <a:t>Saintonge</a:t>
            </a:r>
            <a:r>
              <a:rPr kumimoji="0" lang="en-US" altLang="ja-JP" dirty="0" smtClean="0">
                <a:latin typeface="+mn-lt"/>
              </a:rPr>
              <a:t>/Haines/</a:t>
            </a:r>
            <a:r>
              <a:rPr kumimoji="0" lang="en-US" altLang="ja-JP" dirty="0" err="1" smtClean="0">
                <a:latin typeface="+mn-lt"/>
              </a:rPr>
              <a:t>Gallazzi</a:t>
            </a:r>
            <a:r>
              <a:rPr kumimoji="0" lang="en-US" altLang="ja-JP" dirty="0" smtClean="0">
                <a:latin typeface="+mn-lt"/>
              </a:rPr>
              <a:t>…</a:t>
            </a:r>
            <a:endParaRPr kumimoji="0" lang="en-US" altLang="ja-JP" dirty="0" smtClean="0">
              <a:latin typeface="+mn-lt"/>
              <a:ea typeface="ＭＳ Ｐゴシック" pitchFamily="50" charset="-128"/>
            </a:endParaRPr>
          </a:p>
        </p:txBody>
      </p:sp>
      <p:pic>
        <p:nvPicPr>
          <p:cNvPr id="24" name="図 23" descr="koyama08_fig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78" y="1357298"/>
            <a:ext cx="4267202" cy="4246785"/>
          </a:xfrm>
          <a:prstGeom prst="rect">
            <a:avLst/>
          </a:prstGeom>
        </p:spPr>
      </p:pic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286380" y="5572140"/>
            <a:ext cx="37147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dirty="0" smtClean="0">
                <a:ea typeface="ＭＳ Ｐゴシック" pitchFamily="50" charset="-128"/>
              </a:rPr>
              <a:t>Optically red 15μm sources are preferentially found </a:t>
            </a:r>
            <a:r>
              <a:rPr kumimoji="0" lang="en-US" altLang="ja-JP" dirty="0">
                <a:ea typeface="ＭＳ Ｐゴシック" pitchFamily="50" charset="-128"/>
              </a:rPr>
              <a:t>in </a:t>
            </a:r>
            <a:r>
              <a:rPr kumimoji="0" lang="en-US" altLang="ja-JP" dirty="0" smtClean="0">
                <a:ea typeface="ＭＳ Ｐゴシック" pitchFamily="50" charset="-128"/>
              </a:rPr>
              <a:t>the medium </a:t>
            </a:r>
            <a:r>
              <a:rPr kumimoji="0" lang="en-US" altLang="ja-JP" dirty="0">
                <a:ea typeface="ＭＳ Ｐゴシック" pitchFamily="50" charset="-128"/>
              </a:rPr>
              <a:t>density regions.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00694" y="2357430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69085" y="1142984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f(15μm) &gt; 67 </a:t>
            </a:r>
            <a:r>
              <a:rPr lang="en-US" altLang="ja-JP" dirty="0" err="1" smtClean="0"/>
              <a:t>μ</a:t>
            </a:r>
            <a:r>
              <a:rPr kumimoji="1" lang="en-US" altLang="ja-JP" dirty="0" err="1" smtClean="0"/>
              <a:t>Jy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034" y="5715016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○△</a:t>
            </a:r>
            <a:r>
              <a:rPr kumimoji="1" lang="en-US" altLang="ja-JP" dirty="0" smtClean="0"/>
              <a:t> red15</a:t>
            </a:r>
            <a:r>
              <a:rPr lang="en-US" altLang="ja-JP" dirty="0" smtClean="0"/>
              <a:t>μm sources (dusty)</a:t>
            </a:r>
            <a:endParaRPr kumimoji="1" lang="ja-JP" altLang="en-US" dirty="0"/>
          </a:p>
        </p:txBody>
      </p:sp>
      <p:pic>
        <p:nvPicPr>
          <p:cNvPr id="22" name="図 21" descr="koyama08_fig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142984"/>
            <a:ext cx="4659987" cy="4575452"/>
          </a:xfrm>
          <a:prstGeom prst="rect">
            <a:avLst/>
          </a:prstGeom>
        </p:spPr>
      </p:pic>
      <p:sp>
        <p:nvSpPr>
          <p:cNvPr id="29" name="星 5 28"/>
          <p:cNvSpPr/>
          <p:nvPr/>
        </p:nvSpPr>
        <p:spPr bwMode="auto">
          <a:xfrm>
            <a:off x="571472" y="6072206"/>
            <a:ext cx="285752" cy="285752"/>
          </a:xfrm>
          <a:prstGeom prst="star5">
            <a:avLst/>
          </a:prstGeom>
          <a:noFill/>
          <a:ln w="25400" cap="sq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G正楷書体-PRO" pitchFamily="66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72437" y="607220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high SSFR (starbursts)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5"/>
          <p:cNvSpPr>
            <a:spLocks noGrp="1"/>
          </p:cNvSpPr>
          <p:nvPr>
            <p:ph type="title"/>
          </p:nvPr>
        </p:nvSpPr>
        <p:spPr>
          <a:xfrm>
            <a:off x="71438" y="142875"/>
            <a:ext cx="8929687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Interacting Galaxies in the 15μm sources</a:t>
            </a:r>
            <a:endParaRPr lang="ja-JP" altLang="en-US" sz="3600" dirty="0" smtClean="0"/>
          </a:p>
        </p:txBody>
      </p:sp>
      <p:pic>
        <p:nvPicPr>
          <p:cNvPr id="25603" name="コンテンツ プレースホルダ 7" descr="koyama_fig14.gif"/>
          <p:cNvPicPr>
            <a:picLocks noGrp="1" noChangeAspect="1"/>
          </p:cNvPicPr>
          <p:nvPr>
            <p:ph idx="1"/>
          </p:nvPr>
        </p:nvPicPr>
        <p:blipFill>
          <a:blip r:embed="rId3"/>
          <a:srcRect r="2695" b="31917"/>
          <a:stretch>
            <a:fillRect/>
          </a:stretch>
        </p:blipFill>
        <p:spPr>
          <a:xfrm>
            <a:off x="785813" y="1143000"/>
            <a:ext cx="7786687" cy="5043488"/>
          </a:xfrm>
        </p:spPr>
      </p:pic>
      <p:sp>
        <p:nvSpPr>
          <p:cNvPr id="25604" name="テキスト ボックス 8"/>
          <p:cNvSpPr txBox="1">
            <a:spLocks noChangeArrowheads="1"/>
          </p:cNvSpPr>
          <p:nvPr/>
        </p:nvSpPr>
        <p:spPr bwMode="auto">
          <a:xfrm>
            <a:off x="3262775" y="6143644"/>
            <a:ext cx="2809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dirty="0"/>
              <a:t>Koyama, </a:t>
            </a:r>
            <a:r>
              <a:rPr kumimoji="0" lang="en-US" altLang="ja-JP" dirty="0" smtClean="0"/>
              <a:t>TK, et </a:t>
            </a:r>
            <a:r>
              <a:rPr kumimoji="0" lang="en-US" altLang="ja-JP" dirty="0"/>
              <a:t>al. (2008</a:t>
            </a:r>
            <a:r>
              <a:rPr kumimoji="0" lang="en-US" altLang="ja-JP" dirty="0" smtClean="0"/>
              <a:t>)</a:t>
            </a:r>
            <a:endParaRPr kumimoji="0" lang="ja-JP" altLang="en-US" dirty="0"/>
          </a:p>
        </p:txBody>
      </p:sp>
      <p:cxnSp>
        <p:nvCxnSpPr>
          <p:cNvPr id="25605" name="直線矢印コネクタ 5"/>
          <p:cNvCxnSpPr>
            <a:cxnSpLocks noChangeShapeType="1"/>
          </p:cNvCxnSpPr>
          <p:nvPr/>
        </p:nvCxnSpPr>
        <p:spPr bwMode="auto">
          <a:xfrm rot="5400000">
            <a:off x="7643019" y="2499519"/>
            <a:ext cx="1714500" cy="1588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5606" name="テキスト ボックス 7"/>
          <p:cNvSpPr txBox="1">
            <a:spLocks noChangeArrowheads="1"/>
          </p:cNvSpPr>
          <p:nvPr/>
        </p:nvSpPr>
        <p:spPr bwMode="auto">
          <a:xfrm rot="-5400000">
            <a:off x="7893844" y="2277269"/>
            <a:ext cx="1671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/>
              <a:t>16” = 130kpc</a:t>
            </a:r>
            <a:endParaRPr kumimoji="0" lang="ja-JP" altLang="en-US" sz="2000"/>
          </a:p>
        </p:txBody>
      </p:sp>
      <p:sp>
        <p:nvSpPr>
          <p:cNvPr id="25607" name="テキスト ボックス 6"/>
          <p:cNvSpPr txBox="1">
            <a:spLocks noChangeArrowheads="1"/>
          </p:cNvSpPr>
          <p:nvPr/>
        </p:nvSpPr>
        <p:spPr bwMode="auto">
          <a:xfrm>
            <a:off x="4732" y="2214554"/>
            <a:ext cx="1281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Subaru</a:t>
            </a:r>
            <a:endParaRPr lang="en-US" altLang="ja-JP" sz="2400" dirty="0"/>
          </a:p>
          <a:p>
            <a:pPr algn="ctr"/>
            <a:r>
              <a:rPr lang="en-US" altLang="ja-JP" sz="2400" dirty="0" smtClean="0"/>
              <a:t>(optical)</a:t>
            </a:r>
            <a:endParaRPr lang="en-US" altLang="ja-JP" sz="2400" dirty="0"/>
          </a:p>
        </p:txBody>
      </p:sp>
      <p:sp>
        <p:nvSpPr>
          <p:cNvPr id="25608" name="テキスト ボックス 7"/>
          <p:cNvSpPr txBox="1">
            <a:spLocks noChangeArrowheads="1"/>
          </p:cNvSpPr>
          <p:nvPr/>
        </p:nvSpPr>
        <p:spPr bwMode="auto">
          <a:xfrm>
            <a:off x="106418" y="4384675"/>
            <a:ext cx="1107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/>
              <a:t>AKARI</a:t>
            </a:r>
            <a:endParaRPr lang="en-US" altLang="ja-JP" sz="2400" dirty="0"/>
          </a:p>
          <a:p>
            <a:pPr algn="ctr"/>
            <a:r>
              <a:rPr lang="en-US" altLang="ja-JP" sz="2400" dirty="0" smtClean="0"/>
              <a:t>(NIR)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429132"/>
            <a:ext cx="45370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2"/>
          <p:cNvPicPr>
            <a:picLocks noChangeAspect="1" noChangeArrowheads="1"/>
          </p:cNvPicPr>
          <p:nvPr/>
        </p:nvPicPr>
        <p:blipFill>
          <a:blip r:embed="rId4"/>
          <a:srcRect l="4353"/>
          <a:stretch>
            <a:fillRect/>
          </a:stretch>
        </p:blipFill>
        <p:spPr bwMode="auto">
          <a:xfrm>
            <a:off x="4714875" y="2214554"/>
            <a:ext cx="3960813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836613"/>
            <a:ext cx="82089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285992"/>
            <a:ext cx="388778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 rot="1503200">
            <a:off x="1403350" y="3654582"/>
            <a:ext cx="1225550" cy="7207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928662" y="4344423"/>
            <a:ext cx="1223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 dirty="0">
                <a:solidFill>
                  <a:srgbClr val="993300"/>
                </a:solidFill>
              </a:rPr>
              <a:t>MOIRCS FOV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2357422" y="2947570"/>
            <a:ext cx="1443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 dirty="0"/>
              <a:t>AKARI FOVs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6496067" y="2571744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>
                <a:solidFill>
                  <a:schemeClr val="accent2"/>
                </a:solidFill>
              </a:rPr>
              <a:t>J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500694" y="2214554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</a:rPr>
              <a:t>NB119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6011863" y="3214686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Ha emission from z=0.81 galaxy</a:t>
            </a:r>
          </a:p>
        </p:txBody>
      </p:sp>
      <p:sp>
        <p:nvSpPr>
          <p:cNvPr id="6156" name="Rectangle 15"/>
          <p:cNvSpPr>
            <a:spLocks noGrp="1" noChangeArrowheads="1"/>
          </p:cNvSpPr>
          <p:nvPr>
            <p:ph type="title"/>
          </p:nvPr>
        </p:nvSpPr>
        <p:spPr>
          <a:xfrm>
            <a:off x="142844" y="71414"/>
            <a:ext cx="8893175" cy="955658"/>
          </a:xfrm>
          <a:noFill/>
        </p:spPr>
        <p:txBody>
          <a:bodyPr/>
          <a:lstStyle/>
          <a:p>
            <a:pPr eaLnBrk="1" hangingPunct="1"/>
            <a:r>
              <a:rPr lang="en-US" altLang="ja-JP" sz="3200" dirty="0" smtClean="0">
                <a:latin typeface="+mj-ea"/>
              </a:rPr>
              <a:t>A narrow-band</a:t>
            </a:r>
            <a:r>
              <a:rPr lang="ja-JP" altLang="en-US" sz="3200" dirty="0" smtClean="0">
                <a:latin typeface="+mj-ea"/>
              </a:rPr>
              <a:t> </a:t>
            </a:r>
            <a:r>
              <a:rPr lang="en-US" altLang="ja-JP" sz="3200" dirty="0" err="1" smtClean="0">
                <a:latin typeface="+mj-ea"/>
              </a:rPr>
              <a:t>H</a:t>
            </a:r>
            <a:r>
              <a:rPr lang="en-US" altLang="ja-JP" sz="2800" dirty="0" err="1" smtClean="0"/>
              <a:t>α</a:t>
            </a:r>
            <a:r>
              <a:rPr lang="en-US" altLang="ja-JP" sz="3200" dirty="0" smtClean="0">
                <a:latin typeface="+mj-ea"/>
              </a:rPr>
              <a:t> imaging with MOIRCS/Subaru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428596" y="1785926"/>
            <a:ext cx="8208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>
                <a:latin typeface="+mn-lt"/>
                <a:ea typeface="+mn-ea"/>
              </a:rPr>
              <a:t>NB119  </a:t>
            </a:r>
            <a:r>
              <a:rPr lang="ja-JP" altLang="en-US" sz="2000" dirty="0">
                <a:latin typeface="+mn-lt"/>
                <a:ea typeface="+mn-ea"/>
              </a:rPr>
              <a:t>～ </a:t>
            </a:r>
            <a:r>
              <a:rPr lang="en-US" altLang="ja-JP" sz="2000" dirty="0">
                <a:latin typeface="+mn-lt"/>
                <a:ea typeface="+mn-ea"/>
              </a:rPr>
              <a:t>100min (22.7 mag, AB, 5σ)  </a:t>
            </a:r>
            <a:r>
              <a:rPr lang="en-US" altLang="ja-JP" sz="2000" dirty="0">
                <a:latin typeface="+mn-lt"/>
                <a:ea typeface="+mn-ea"/>
                <a:sym typeface="Wingdings" pitchFamily="2" charset="2"/>
              </a:rPr>
              <a:t> </a:t>
            </a:r>
            <a:r>
              <a:rPr lang="en-US" altLang="ja-JP" sz="2000" dirty="0" err="1" smtClean="0">
                <a:latin typeface="+mn-lt"/>
                <a:ea typeface="+mn-ea"/>
                <a:sym typeface="Wingdings" pitchFamily="2" charset="2"/>
              </a:rPr>
              <a:t>Hα</a:t>
            </a:r>
            <a:r>
              <a:rPr lang="en-US" altLang="ja-JP" sz="2000" dirty="0" smtClean="0">
                <a:latin typeface="+mn-lt"/>
                <a:ea typeface="+mn-ea"/>
                <a:sym typeface="Wingdings" pitchFamily="2" charset="2"/>
              </a:rPr>
              <a:t> emission</a:t>
            </a: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357158" y="1357298"/>
            <a:ext cx="8208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dirty="0">
                <a:latin typeface="+mn-lt"/>
                <a:ea typeface="+mn-ea"/>
              </a:rPr>
              <a:t>         J  </a:t>
            </a:r>
            <a:r>
              <a:rPr lang="ja-JP" altLang="en-US" sz="2000" dirty="0">
                <a:latin typeface="+mn-lt"/>
                <a:ea typeface="+mn-ea"/>
              </a:rPr>
              <a:t>～   </a:t>
            </a:r>
            <a:r>
              <a:rPr lang="en-US" altLang="ja-JP" sz="2000" dirty="0">
                <a:latin typeface="+mn-lt"/>
                <a:ea typeface="+mn-ea"/>
              </a:rPr>
              <a:t>30min (23.1 mag, AB, 5σ)  </a:t>
            </a:r>
            <a:r>
              <a:rPr lang="en-US" altLang="ja-JP" sz="2000" dirty="0">
                <a:latin typeface="+mn-lt"/>
                <a:ea typeface="+mn-ea"/>
                <a:sym typeface="Wingdings" pitchFamily="2" charset="2"/>
              </a:rPr>
              <a:t> continuum </a:t>
            </a:r>
            <a:endParaRPr lang="en-US" altLang="ja-JP" dirty="0">
              <a:latin typeface="+mn-lt"/>
              <a:ea typeface="+mn-ea"/>
            </a:endParaRPr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 flipH="1">
            <a:off x="5003800" y="4071942"/>
            <a:ext cx="720725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6300788" y="4071942"/>
            <a:ext cx="2159000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64" name="Text Box 24"/>
          <p:cNvSpPr txBox="1">
            <a:spLocks noChangeArrowheads="1"/>
          </p:cNvSpPr>
          <p:nvPr/>
        </p:nvSpPr>
        <p:spPr bwMode="auto">
          <a:xfrm>
            <a:off x="755650" y="5305024"/>
            <a:ext cx="2030400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 dirty="0">
                <a:solidFill>
                  <a:srgbClr val="00CC00"/>
                </a:solidFill>
              </a:rPr>
              <a:t>○</a:t>
            </a:r>
            <a:r>
              <a:rPr lang="ja-JP" altLang="en-US" sz="1600" b="1" dirty="0">
                <a:solidFill>
                  <a:srgbClr val="00CC00"/>
                </a:solidFill>
              </a:rPr>
              <a:t>：</a:t>
            </a:r>
            <a:r>
              <a:rPr lang="en-US" altLang="ja-JP" sz="1600" b="1" dirty="0" smtClean="0">
                <a:solidFill>
                  <a:srgbClr val="00CC00"/>
                </a:solidFill>
              </a:rPr>
              <a:t>15</a:t>
            </a:r>
            <a:r>
              <a:rPr lang="en-US" altLang="ja-JP" sz="1600" b="1" dirty="0" smtClean="0">
                <a:solidFill>
                  <a:srgbClr val="00CC00"/>
                </a:solidFill>
                <a:latin typeface="Symbol" pitchFamily="18" charset="2"/>
              </a:rPr>
              <a:t>m</a:t>
            </a:r>
            <a:r>
              <a:rPr lang="en-US" altLang="ja-JP" sz="1600" b="1" dirty="0" smtClean="0">
                <a:solidFill>
                  <a:srgbClr val="00CC00"/>
                </a:solidFill>
              </a:rPr>
              <a:t>m</a:t>
            </a:r>
            <a:r>
              <a:rPr lang="ja-JP" altLang="en-US" sz="1600" b="1" dirty="0" smtClean="0">
                <a:solidFill>
                  <a:srgbClr val="00CC00"/>
                </a:solidFill>
              </a:rPr>
              <a:t> </a:t>
            </a:r>
            <a:r>
              <a:rPr lang="en-US" altLang="ja-JP" sz="1600" b="1" dirty="0" smtClean="0">
                <a:solidFill>
                  <a:srgbClr val="00CC00"/>
                </a:solidFill>
              </a:rPr>
              <a:t>sources</a:t>
            </a:r>
            <a:endParaRPr lang="ja-JP" altLang="en-US" sz="1600" b="1" dirty="0">
              <a:solidFill>
                <a:srgbClr val="00CC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29388" y="5286388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s</a:t>
            </a:r>
            <a:r>
              <a:rPr kumimoji="1" lang="en-US" altLang="ja-JP" dirty="0" smtClean="0"/>
              <a:t>pec-z distribution</a:t>
            </a:r>
          </a:p>
          <a:p>
            <a:pPr algn="ctr"/>
            <a:r>
              <a:rPr lang="en-US" altLang="ja-JP" dirty="0" smtClean="0"/>
              <a:t>(</a:t>
            </a:r>
            <a:r>
              <a:rPr lang="en-US" altLang="ja-JP" dirty="0" err="1" smtClean="0"/>
              <a:t>Gioia</a:t>
            </a:r>
            <a:r>
              <a:rPr lang="en-US" altLang="ja-JP" dirty="0" smtClean="0"/>
              <a:t>+ 99)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57752" y="478632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NB119</a:t>
            </a:r>
          </a:p>
          <a:p>
            <a:pPr algn="ctr"/>
            <a:r>
              <a:rPr lang="en-US" altLang="ja-JP" dirty="0" smtClean="0"/>
              <a:t> resp. 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61313" y="857232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RXJ1716 cluster (z=0.813)</a:t>
            </a:r>
            <a:endParaRPr kumimoji="1" lang="ja-JP" altLang="en-US" sz="2400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0034" y="6150138"/>
            <a:ext cx="3786182" cy="707886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Koyama, TK,</a:t>
            </a:r>
            <a:r>
              <a:rPr kumimoji="0" lang="ja-JP" altLang="en-US" sz="2000" dirty="0" smtClean="0">
                <a:latin typeface="+mn-lt"/>
                <a:ea typeface="ＭＳ Ｐゴシック" pitchFamily="50" charset="-128"/>
              </a:rPr>
              <a:t> </a:t>
            </a: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et al. (2008),                             see also a poster by KOYAMA</a:t>
            </a:r>
            <a:endParaRPr kumimoji="0" lang="en-US" altLang="ja-JP" sz="2000" dirty="0">
              <a:latin typeface="+mn-lt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857784" cy="414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871895" y="4786322"/>
            <a:ext cx="6286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 5σ </a:t>
            </a: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539750" y="1052513"/>
            <a:ext cx="82089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071539" y="200024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solidFill>
                  <a:srgbClr val="D60093"/>
                </a:solidFill>
              </a:rPr>
              <a:t>Definition of emitters</a:t>
            </a:r>
            <a:endParaRPr lang="ja-JP" altLang="en-US" b="1" dirty="0">
              <a:solidFill>
                <a:srgbClr val="D60093"/>
              </a:solidFill>
            </a:endParaRPr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1042988" y="1268413"/>
            <a:ext cx="6985000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3643306" y="1986969"/>
            <a:ext cx="1346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 smtClean="0"/>
              <a:t>3σ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error                 in </a:t>
            </a:r>
            <a:r>
              <a:rPr lang="en-US" altLang="ja-JP" sz="1600" dirty="0" err="1" smtClean="0"/>
              <a:t>colours</a:t>
            </a:r>
            <a:endParaRPr lang="ja-JP" altLang="en-US" sz="1600" dirty="0"/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395288" y="285728"/>
            <a:ext cx="84963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1" lang="en-US" altLang="ja-JP" sz="3200" dirty="0" smtClean="0">
                <a:latin typeface="+mj-lt"/>
                <a:ea typeface="+mn-ea"/>
              </a:rPr>
              <a:t>Selection of </a:t>
            </a:r>
            <a:r>
              <a:rPr kumimoji="1" lang="en-US" altLang="ja-JP" sz="3200" dirty="0" err="1" smtClean="0">
                <a:latin typeface="+mj-lt"/>
                <a:ea typeface="+mn-ea"/>
              </a:rPr>
              <a:t>Hα</a:t>
            </a:r>
            <a:r>
              <a:rPr kumimoji="1" lang="en-US" altLang="ja-JP" sz="3200" dirty="0" smtClean="0">
                <a:latin typeface="+mj-lt"/>
                <a:ea typeface="+mn-ea"/>
              </a:rPr>
              <a:t> Emitters associated</a:t>
            </a:r>
          </a:p>
          <a:p>
            <a:pPr algn="ctr" eaLnBrk="1" hangingPunct="1"/>
            <a:r>
              <a:rPr lang="en-US" altLang="ja-JP" sz="3200" dirty="0" smtClean="0">
                <a:latin typeface="+mj-lt"/>
                <a:ea typeface="+mn-ea"/>
              </a:rPr>
              <a:t>to the RXJ1716 cluster (z=0.81)</a:t>
            </a:r>
            <a:endParaRPr kumimoji="1" lang="ja-JP" altLang="en-US" sz="3200" dirty="0">
              <a:latin typeface="+mj-lt"/>
              <a:ea typeface="+mn-ea"/>
            </a:endParaRPr>
          </a:p>
        </p:txBody>
      </p:sp>
      <p:sp>
        <p:nvSpPr>
          <p:cNvPr id="7185" name="Line 20"/>
          <p:cNvSpPr>
            <a:spLocks noChangeShapeType="1"/>
          </p:cNvSpPr>
          <p:nvPr/>
        </p:nvSpPr>
        <p:spPr bwMode="auto">
          <a:xfrm>
            <a:off x="4429124" y="2500306"/>
            <a:ext cx="71438" cy="7143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86" name="Text Box 21"/>
          <p:cNvSpPr txBox="1">
            <a:spLocks noChangeArrowheads="1"/>
          </p:cNvSpPr>
          <p:nvPr/>
        </p:nvSpPr>
        <p:spPr bwMode="auto">
          <a:xfrm>
            <a:off x="1142976" y="3488296"/>
            <a:ext cx="1374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>
                <a:solidFill>
                  <a:srgbClr val="D60093"/>
                </a:solidFill>
              </a:rPr>
              <a:t>EW</a:t>
            </a:r>
            <a:r>
              <a:rPr lang="ja-JP" altLang="en-US" b="1" dirty="0">
                <a:solidFill>
                  <a:srgbClr val="D60093"/>
                </a:solidFill>
              </a:rPr>
              <a:t>～</a:t>
            </a:r>
            <a:r>
              <a:rPr lang="en-US" altLang="ja-JP" b="1" dirty="0">
                <a:solidFill>
                  <a:srgbClr val="D60093"/>
                </a:solidFill>
              </a:rPr>
              <a:t>20A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4320" y="1571612"/>
            <a:ext cx="4319712" cy="413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428596" y="5864386"/>
            <a:ext cx="8398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/>
              <a:t>Hα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emitters are defined as the </a:t>
            </a:r>
            <a:r>
              <a:rPr kumimoji="1" lang="en-US" altLang="ja-JP" sz="2000" dirty="0" smtClean="0"/>
              <a:t>NB119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emitters which are e</a:t>
            </a:r>
            <a:r>
              <a:rPr lang="en-US" altLang="ja-JP" sz="2000" dirty="0" smtClean="0"/>
              <a:t>ither</a:t>
            </a:r>
          </a:p>
          <a:p>
            <a:pPr algn="ctr"/>
            <a:r>
              <a:rPr lang="en-US" altLang="ja-JP" sz="2000" dirty="0" err="1" smtClean="0"/>
              <a:t>phot</a:t>
            </a:r>
            <a:r>
              <a:rPr lang="en-US" altLang="ja-JP" sz="2000" dirty="0" smtClean="0"/>
              <a:t>-z members (27)  or those at the top-left corner in </a:t>
            </a:r>
            <a:r>
              <a:rPr lang="en-US" altLang="ja-JP" sz="2000" dirty="0" err="1" smtClean="0"/>
              <a:t>Ri’z</a:t>
            </a:r>
            <a:r>
              <a:rPr lang="en-US" altLang="ja-JP" sz="2000" dirty="0" smtClean="0"/>
              <a:t>’ diagram (10).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3071802" y="1242940"/>
            <a:ext cx="3130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n-lt"/>
              </a:rPr>
              <a:t>SFR (</a:t>
            </a:r>
            <a:r>
              <a:rPr lang="en-US" altLang="ja-JP" sz="2400" dirty="0" err="1" smtClean="0">
                <a:latin typeface="+mn-lt"/>
              </a:rPr>
              <a:t>Hα</a:t>
            </a:r>
            <a:r>
              <a:rPr lang="en-US" altLang="ja-JP" sz="2400" dirty="0" smtClean="0">
                <a:latin typeface="+mn-lt"/>
              </a:rPr>
              <a:t>)</a:t>
            </a:r>
            <a:r>
              <a:rPr lang="ja-JP" altLang="en-US" sz="2400" dirty="0" smtClean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&gt; 1.5 M</a:t>
            </a:r>
            <a:r>
              <a:rPr lang="ja-JP" altLang="en-US" sz="1400" dirty="0" smtClean="0">
                <a:latin typeface="+mn-ea"/>
                <a:ea typeface="+mn-ea"/>
              </a:rPr>
              <a:t>◎</a:t>
            </a:r>
            <a:r>
              <a:rPr lang="en-US" altLang="ja-JP" sz="2400" dirty="0" smtClean="0">
                <a:latin typeface="+mn-lt"/>
              </a:rPr>
              <a:t>/yr</a:t>
            </a:r>
            <a:endParaRPr lang="ja-JP" altLang="en-US" sz="2400" dirty="0">
              <a:latin typeface="+mn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72132" y="321468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Hα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030601" y="214311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92D050"/>
                </a:solidFill>
              </a:rPr>
              <a:t>[OIII]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37597" y="300037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[OII]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5844" y="1785926"/>
            <a:ext cx="41481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Line 6"/>
          <p:cNvSpPr>
            <a:spLocks noChangeShapeType="1"/>
          </p:cNvSpPr>
          <p:nvPr/>
        </p:nvSpPr>
        <p:spPr bwMode="auto">
          <a:xfrm>
            <a:off x="539750" y="836613"/>
            <a:ext cx="82089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2987675" y="5092700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CC0099"/>
                </a:solidFill>
              </a:rPr>
              <a:t>Ha emitter with &gt; 2 Msun/year</a:t>
            </a:r>
          </a:p>
        </p:txBody>
      </p:sp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2843213" y="52228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/>
              <a:t>:</a:t>
            </a:r>
          </a:p>
        </p:txBody>
      </p:sp>
      <p:sp>
        <p:nvSpPr>
          <p:cNvPr id="9223" name="Line 19"/>
          <p:cNvSpPr>
            <a:spLocks noChangeShapeType="1"/>
          </p:cNvSpPr>
          <p:nvPr/>
        </p:nvSpPr>
        <p:spPr bwMode="auto">
          <a:xfrm>
            <a:off x="5929322" y="3844938"/>
            <a:ext cx="0" cy="15128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4" name="Rectangle 20"/>
          <p:cNvSpPr>
            <a:spLocks noChangeArrowheads="1"/>
          </p:cNvSpPr>
          <p:nvPr/>
        </p:nvSpPr>
        <p:spPr bwMode="auto">
          <a:xfrm>
            <a:off x="395288" y="142852"/>
            <a:ext cx="84963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1" lang="en-US" altLang="ja-JP" sz="3600" dirty="0" smtClean="0">
                <a:latin typeface="+mj-lt"/>
                <a:ea typeface="HGP創英角ﾎﾟｯﾌﾟ体" pitchFamily="50" charset="-128"/>
              </a:rPr>
              <a:t>Spatial Distribution of </a:t>
            </a:r>
            <a:r>
              <a:rPr kumimoji="1" lang="en-US" altLang="ja-JP" sz="3600" dirty="0" err="1" smtClean="0">
                <a:latin typeface="+mj-lt"/>
                <a:ea typeface="HGP創英角ﾎﾟｯﾌﾟ体" pitchFamily="50" charset="-128"/>
              </a:rPr>
              <a:t>Hα</a:t>
            </a:r>
            <a:r>
              <a:rPr kumimoji="1" lang="en-US" altLang="ja-JP" sz="3600" dirty="0" smtClean="0">
                <a:latin typeface="+mj-lt"/>
                <a:ea typeface="HGP創英角ﾎﾟｯﾌﾟ体" pitchFamily="50" charset="-128"/>
              </a:rPr>
              <a:t> emitters</a:t>
            </a:r>
            <a:endParaRPr kumimoji="1" lang="ja-JP" altLang="en-US" sz="3600" dirty="0">
              <a:latin typeface="+mj-lt"/>
              <a:ea typeface="HGP創英角ﾎﾟｯﾌﾟ体" pitchFamily="50" charset="-128"/>
            </a:endParaRPr>
          </a:p>
        </p:txBody>
      </p:sp>
      <p:pic>
        <p:nvPicPr>
          <p:cNvPr id="9225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1500174"/>
            <a:ext cx="5003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23"/>
          <p:cNvSpPr>
            <a:spLocks noChangeArrowheads="1"/>
          </p:cNvSpPr>
          <p:nvPr/>
        </p:nvSpPr>
        <p:spPr bwMode="auto">
          <a:xfrm rot="1503049">
            <a:off x="946150" y="3184127"/>
            <a:ext cx="3308350" cy="1871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7" name="Text Box 24"/>
          <p:cNvSpPr txBox="1">
            <a:spLocks noChangeArrowheads="1"/>
          </p:cNvSpPr>
          <p:nvPr/>
        </p:nvSpPr>
        <p:spPr bwMode="auto">
          <a:xfrm>
            <a:off x="1547813" y="2285992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ja-JP" sz="2000" b="1"/>
              <a:t>MOIRCS FoV</a:t>
            </a:r>
          </a:p>
        </p:txBody>
      </p:sp>
      <p:sp>
        <p:nvSpPr>
          <p:cNvPr id="9228" name="Freeform 14"/>
          <p:cNvSpPr>
            <a:spLocks/>
          </p:cNvSpPr>
          <p:nvPr/>
        </p:nvSpPr>
        <p:spPr bwMode="auto">
          <a:xfrm rot="-1632675">
            <a:off x="5630873" y="2250544"/>
            <a:ext cx="565150" cy="393700"/>
          </a:xfrm>
          <a:custGeom>
            <a:avLst/>
            <a:gdLst>
              <a:gd name="T0" fmla="*/ 544 w 544"/>
              <a:gd name="T1" fmla="*/ 60 h 151"/>
              <a:gd name="T2" fmla="*/ 182 w 544"/>
              <a:gd name="T3" fmla="*/ 15 h 151"/>
              <a:gd name="T4" fmla="*/ 0 w 544"/>
              <a:gd name="T5" fmla="*/ 151 h 151"/>
              <a:gd name="T6" fmla="*/ 0 60000 65536"/>
              <a:gd name="T7" fmla="*/ 0 60000 65536"/>
              <a:gd name="T8" fmla="*/ 0 60000 65536"/>
              <a:gd name="T9" fmla="*/ 0 w 544"/>
              <a:gd name="T10" fmla="*/ 0 h 151"/>
              <a:gd name="T11" fmla="*/ 544 w 544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151">
                <a:moveTo>
                  <a:pt x="544" y="60"/>
                </a:moveTo>
                <a:cubicBezTo>
                  <a:pt x="408" y="30"/>
                  <a:pt x="273" y="0"/>
                  <a:pt x="182" y="15"/>
                </a:cubicBezTo>
                <a:cubicBezTo>
                  <a:pt x="91" y="30"/>
                  <a:pt x="45" y="90"/>
                  <a:pt x="0" y="151"/>
                </a:cubicBez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9" name="Text Box 25"/>
          <p:cNvSpPr txBox="1">
            <a:spLocks noChangeArrowheads="1"/>
          </p:cNvSpPr>
          <p:nvPr/>
        </p:nvSpPr>
        <p:spPr bwMode="auto">
          <a:xfrm>
            <a:off x="6072198" y="2071678"/>
            <a:ext cx="987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rgbClr val="FF3300"/>
                </a:solidFill>
                <a:latin typeface="HGP創英角ﾎﾟｯﾌﾟ体" pitchFamily="50" charset="-128"/>
                <a:ea typeface="HGP創英角ﾎﾟｯﾌﾟ体" pitchFamily="50" charset="-128"/>
              </a:rPr>
              <a:t>None!</a:t>
            </a:r>
            <a:endParaRPr lang="en-US" altLang="ja-JP" dirty="0">
              <a:solidFill>
                <a:srgbClr val="FF33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230" name="Text Box 26"/>
          <p:cNvSpPr txBox="1">
            <a:spLocks noChangeArrowheads="1"/>
          </p:cNvSpPr>
          <p:nvPr/>
        </p:nvSpPr>
        <p:spPr bwMode="auto">
          <a:xfrm>
            <a:off x="395288" y="863726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>
                <a:latin typeface="+mn-lt"/>
              </a:rPr>
              <a:t> </a:t>
            </a:r>
            <a:r>
              <a:rPr lang="en-US" altLang="ja-JP" dirty="0" err="1" smtClean="0">
                <a:latin typeface="+mn-lt"/>
                <a:ea typeface="HGP創英角ﾎﾟｯﾌﾟ体" pitchFamily="50" charset="-128"/>
              </a:rPr>
              <a:t>Hα</a:t>
            </a:r>
            <a:r>
              <a:rPr lang="en-US" altLang="ja-JP" dirty="0" smtClean="0">
                <a:latin typeface="+mn-lt"/>
                <a:ea typeface="HGP創英角ﾎﾟｯﾌﾟ体" pitchFamily="50" charset="-128"/>
              </a:rPr>
              <a:t> emitters are avoiding the central region ( </a:t>
            </a:r>
            <a:r>
              <a:rPr lang="en-US" altLang="ja-JP" dirty="0" err="1" smtClean="0">
                <a:latin typeface="+mn-lt"/>
                <a:ea typeface="HGP創英角ﾎﾟｯﾌﾟ体" pitchFamily="50" charset="-128"/>
              </a:rPr>
              <a:t>Rc</a:t>
            </a:r>
            <a:r>
              <a:rPr lang="en-US" altLang="ja-JP" dirty="0" smtClean="0">
                <a:latin typeface="+mn-lt"/>
                <a:ea typeface="HGP創英角ﾎﾟｯﾌﾟ体" pitchFamily="50" charset="-128"/>
              </a:rPr>
              <a:t> </a:t>
            </a:r>
            <a:r>
              <a:rPr lang="en-US" altLang="ja-JP" dirty="0">
                <a:latin typeface="+mn-lt"/>
                <a:ea typeface="HGP創英角ﾎﾟｯﾌﾟ体" pitchFamily="50" charset="-128"/>
              </a:rPr>
              <a:t>&lt; </a:t>
            </a:r>
            <a:r>
              <a:rPr lang="en-US" altLang="ja-JP" dirty="0" smtClean="0">
                <a:latin typeface="+mn-lt"/>
                <a:ea typeface="HGP創英角ﾎﾟｯﾌﾟ体" pitchFamily="50" charset="-128"/>
              </a:rPr>
              <a:t>230kpc )</a:t>
            </a:r>
            <a:r>
              <a:rPr lang="ja-JP" altLang="en-US" dirty="0" smtClean="0">
                <a:latin typeface="+mn-lt"/>
                <a:ea typeface="HGP創英角ﾎﾟｯﾌﾟ体" pitchFamily="50" charset="-128"/>
              </a:rPr>
              <a:t> </a:t>
            </a:r>
            <a:r>
              <a:rPr lang="en-US" altLang="ja-JP" dirty="0" smtClean="0">
                <a:latin typeface="+mn-lt"/>
                <a:ea typeface="HGP創英角ﾎﾟｯﾌﾟ体" pitchFamily="50" charset="-128"/>
              </a:rPr>
              <a:t>and preferentially found in the surrounding regions.</a:t>
            </a:r>
            <a:endParaRPr lang="ja-JP" altLang="en-US" dirty="0">
              <a:latin typeface="+mn-lt"/>
              <a:ea typeface="HGP創英角ﾎﾟｯﾌﾟ体" pitchFamily="50" charset="-128"/>
            </a:endParaRPr>
          </a:p>
        </p:txBody>
      </p:sp>
      <p:sp>
        <p:nvSpPr>
          <p:cNvPr id="9232" name="Text Box 15"/>
          <p:cNvSpPr txBox="1">
            <a:spLocks noChangeArrowheads="1"/>
          </p:cNvSpPr>
          <p:nvPr/>
        </p:nvSpPr>
        <p:spPr bwMode="auto">
          <a:xfrm>
            <a:off x="3357554" y="2928934"/>
            <a:ext cx="936624" cy="400110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FF6600"/>
                </a:solidFill>
                <a:latin typeface="HGS創英角ｺﾞｼｯｸUB" pitchFamily="50" charset="-128"/>
                <a:ea typeface="HGS創英角ｺﾞｼｯｸUB" pitchFamily="50" charset="-128"/>
              </a:rPr>
              <a:t>None </a:t>
            </a:r>
            <a:r>
              <a:rPr lang="en-US" altLang="ja-JP" sz="2000" b="1" dirty="0">
                <a:solidFill>
                  <a:srgbClr val="FF6600"/>
                </a:solidFill>
                <a:latin typeface="HGS創英角ｺﾞｼｯｸUB" pitchFamily="50" charset="-128"/>
                <a:ea typeface="HGS創英角ｺﾞｼｯｸUB" pitchFamily="50" charset="-128"/>
              </a:rPr>
              <a:t>!</a:t>
            </a:r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>
            <a:off x="5929322" y="1987550"/>
            <a:ext cx="0" cy="14414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4" name="Line 30"/>
          <p:cNvSpPr>
            <a:spLocks noChangeShapeType="1"/>
          </p:cNvSpPr>
          <p:nvPr/>
        </p:nvSpPr>
        <p:spPr bwMode="auto">
          <a:xfrm flipH="1">
            <a:off x="3357554" y="3286124"/>
            <a:ext cx="360363" cy="1008062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3536" name="Oval 32"/>
          <p:cNvSpPr>
            <a:spLocks noChangeArrowheads="1"/>
          </p:cNvSpPr>
          <p:nvPr/>
        </p:nvSpPr>
        <p:spPr bwMode="auto">
          <a:xfrm>
            <a:off x="5572132" y="2786058"/>
            <a:ext cx="357190" cy="500066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86446" y="5715016"/>
            <a:ext cx="290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distance from the x-ray centre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71538" y="6211693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Spatial distributions of </a:t>
            </a:r>
            <a:r>
              <a:rPr kumimoji="1" lang="en-US" altLang="ja-JP" dirty="0" err="1" smtClean="0"/>
              <a:t>Hα</a:t>
            </a:r>
            <a:r>
              <a:rPr kumimoji="1" lang="en-US" altLang="ja-JP" dirty="0" smtClean="0"/>
              <a:t> emitters and 15μm sources are similar  (but direct overlaps are only 8).</a:t>
            </a:r>
            <a:endParaRPr kumimoji="1" lang="ja-JP" altLang="en-US" dirty="0"/>
          </a:p>
        </p:txBody>
      </p:sp>
      <p:sp>
        <p:nvSpPr>
          <p:cNvPr id="20" name="Oval 32"/>
          <p:cNvSpPr>
            <a:spLocks noChangeArrowheads="1"/>
          </p:cNvSpPr>
          <p:nvPr/>
        </p:nvSpPr>
        <p:spPr bwMode="auto">
          <a:xfrm>
            <a:off x="2928926" y="4286256"/>
            <a:ext cx="571504" cy="571504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/>
      <p:bldP spid="9232" grpId="0" animBg="1"/>
      <p:bldP spid="9234" grpId="0" animBg="1"/>
      <p:bldP spid="53353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07980" y="222233"/>
            <a:ext cx="88217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kumimoji="1" lang="en-US" altLang="ja-JP" sz="3600" dirty="0" err="1" smtClean="0">
                <a:latin typeface="+mj-lt"/>
                <a:ea typeface="HGP創英角ﾎﾟｯﾌﾟ体" pitchFamily="50" charset="-128"/>
              </a:rPr>
              <a:t>Hα</a:t>
            </a:r>
            <a:r>
              <a:rPr lang="ja-JP" altLang="en-US" sz="3600" dirty="0" smtClean="0">
                <a:latin typeface="+mj-lt"/>
                <a:ea typeface="HGP創英角ﾎﾟｯﾌﾟ体" pitchFamily="50" charset="-128"/>
              </a:rPr>
              <a:t> </a:t>
            </a:r>
            <a:r>
              <a:rPr lang="en-US" altLang="ja-JP" sz="3600" dirty="0" smtClean="0">
                <a:latin typeface="+mj-lt"/>
                <a:ea typeface="HGP創英角ﾎﾟｯﾌﾟ体" pitchFamily="50" charset="-128"/>
              </a:rPr>
              <a:t>emitters on the red sequence!</a:t>
            </a:r>
            <a:endParaRPr kumimoji="1" lang="ja-JP" altLang="en-US" sz="3600" dirty="0">
              <a:latin typeface="+mj-lt"/>
              <a:ea typeface="HGP創英角ﾎﾟｯﾌﾟ体" pitchFamily="50" charset="-128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1573213"/>
            <a:ext cx="4427537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" y="1557338"/>
            <a:ext cx="442753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57239" y="4648200"/>
            <a:ext cx="2028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sz="2000" b="1" dirty="0" smtClean="0">
                <a:solidFill>
                  <a:srgbClr val="FF66CC"/>
                </a:solidFill>
              </a:rPr>
              <a:t>□</a:t>
            </a:r>
            <a:r>
              <a:rPr lang="ja-JP" altLang="en-US" b="1" dirty="0" smtClean="0"/>
              <a:t> </a:t>
            </a:r>
            <a:r>
              <a:rPr kumimoji="1" lang="ja-JP" altLang="en-US" b="1" dirty="0" smtClean="0"/>
              <a:t>： </a:t>
            </a:r>
            <a:r>
              <a:rPr kumimoji="1" lang="en-US" altLang="ja-JP" b="1" dirty="0" smtClean="0"/>
              <a:t>EW  </a:t>
            </a:r>
            <a:r>
              <a:rPr kumimoji="1" lang="en-US" altLang="ja-JP" b="1" dirty="0"/>
              <a:t>&gt; 50 A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828675" y="4935538"/>
            <a:ext cx="195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sz="1400" b="1" dirty="0" smtClean="0">
                <a:solidFill>
                  <a:srgbClr val="FF66CC"/>
                </a:solidFill>
              </a:rPr>
              <a:t>□</a:t>
            </a:r>
            <a:r>
              <a:rPr kumimoji="1" lang="en-US" altLang="ja-JP" sz="1600" b="1" dirty="0" smtClean="0"/>
              <a:t> </a:t>
            </a:r>
            <a:r>
              <a:rPr kumimoji="1" lang="ja-JP" altLang="en-US" b="1" dirty="0"/>
              <a:t>： </a:t>
            </a:r>
            <a:r>
              <a:rPr kumimoji="1" lang="en-US" altLang="ja-JP" b="1" dirty="0"/>
              <a:t>EW  &lt; 50 A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857224" y="1038509"/>
            <a:ext cx="75009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dirty="0" smtClean="0">
                <a:latin typeface="+mn-lt"/>
                <a:ea typeface="HGP創英角ﾎﾟｯﾌﾟ体" pitchFamily="50" charset="-128"/>
              </a:rPr>
              <a:t>Most of them are located in the outer region ( </a:t>
            </a:r>
            <a:r>
              <a:rPr lang="en-US" altLang="ja-JP" sz="2200" dirty="0" err="1" smtClean="0">
                <a:latin typeface="+mn-lt"/>
                <a:ea typeface="HGP創英角ﾎﾟｯﾌﾟ体" pitchFamily="50" charset="-128"/>
              </a:rPr>
              <a:t>R</a:t>
            </a:r>
            <a:r>
              <a:rPr lang="en-US" altLang="ja-JP" dirty="0" err="1" smtClean="0">
                <a:latin typeface="+mn-lt"/>
                <a:ea typeface="HGP創英角ﾎﾟｯﾌﾟ体" pitchFamily="50" charset="-128"/>
              </a:rPr>
              <a:t>c</a:t>
            </a:r>
            <a:r>
              <a:rPr lang="en-US" altLang="ja-JP" sz="2200" dirty="0" smtClean="0">
                <a:latin typeface="+mn-lt"/>
                <a:ea typeface="HGP創英角ﾎﾟｯﾌﾟ体" pitchFamily="50" charset="-128"/>
              </a:rPr>
              <a:t>&gt;500kpc ).</a:t>
            </a:r>
            <a:endParaRPr lang="ja-JP" altLang="en-US" sz="2200" dirty="0">
              <a:solidFill>
                <a:srgbClr val="FFFF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45805" name="Line 13"/>
          <p:cNvSpPr>
            <a:spLocks noChangeShapeType="1"/>
          </p:cNvSpPr>
          <p:nvPr/>
        </p:nvSpPr>
        <p:spPr bwMode="auto">
          <a:xfrm>
            <a:off x="5219700" y="2636838"/>
            <a:ext cx="345598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5806" name="Line 14"/>
          <p:cNvSpPr>
            <a:spLocks noChangeShapeType="1"/>
          </p:cNvSpPr>
          <p:nvPr/>
        </p:nvSpPr>
        <p:spPr bwMode="auto">
          <a:xfrm>
            <a:off x="5219700" y="4437063"/>
            <a:ext cx="3455988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072198" y="5929330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sz="1600" b="1" dirty="0" smtClean="0">
                <a:solidFill>
                  <a:srgbClr val="FF66CC"/>
                </a:solidFill>
              </a:rPr>
              <a:t>□</a:t>
            </a:r>
            <a:r>
              <a:rPr lang="ja-JP" altLang="en-US" sz="1600" b="1" dirty="0" smtClean="0"/>
              <a:t> </a:t>
            </a:r>
            <a:r>
              <a:rPr lang="en-US" altLang="ja-JP" dirty="0" err="1" smtClean="0"/>
              <a:t>Hα</a:t>
            </a:r>
            <a:r>
              <a:rPr lang="en-US" altLang="ja-JP" dirty="0" smtClean="0"/>
              <a:t> emitters</a:t>
            </a:r>
            <a:r>
              <a:rPr kumimoji="1" lang="en-US" altLang="ja-JP" sz="2000" dirty="0" smtClean="0"/>
              <a:t> </a:t>
            </a:r>
            <a:endParaRPr kumimoji="1"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18"/>
          <p:cNvPicPr>
            <a:picLocks noChangeAspect="1" noChangeArrowheads="1"/>
          </p:cNvPicPr>
          <p:nvPr/>
        </p:nvPicPr>
        <p:blipFill>
          <a:blip r:embed="rId3"/>
          <a:srcRect l="2807" r="3888"/>
          <a:stretch>
            <a:fillRect/>
          </a:stretch>
        </p:blipFill>
        <p:spPr bwMode="auto">
          <a:xfrm>
            <a:off x="428596" y="1285860"/>
            <a:ext cx="3429024" cy="23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95288" y="214290"/>
            <a:ext cx="84978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ja-JP" sz="3600" dirty="0" smtClean="0">
                <a:latin typeface="+mj-lt"/>
                <a:ea typeface="HGP創英角ﾎﾟｯﾌﾟ体" pitchFamily="50" charset="-128"/>
              </a:rPr>
              <a:t>What are the red </a:t>
            </a:r>
            <a:r>
              <a:rPr lang="en-US" altLang="ja-JP" sz="3600" dirty="0" err="1" smtClean="0">
                <a:latin typeface="+mj-lt"/>
                <a:ea typeface="HGP創英角ﾎﾟｯﾌﾟ体" pitchFamily="50" charset="-128"/>
              </a:rPr>
              <a:t>Hα</a:t>
            </a:r>
            <a:r>
              <a:rPr lang="en-US" altLang="ja-JP" sz="3600" dirty="0" smtClean="0">
                <a:latin typeface="+mj-lt"/>
                <a:ea typeface="HGP創英角ﾎﾟｯﾌﾟ体" pitchFamily="50" charset="-128"/>
              </a:rPr>
              <a:t> emitters?</a:t>
            </a:r>
            <a:endParaRPr kumimoji="1" lang="ja-JP" altLang="en-US" sz="3600" dirty="0">
              <a:latin typeface="+mj-lt"/>
              <a:ea typeface="HGP創英角ﾎﾟｯﾌﾟ体" pitchFamily="50" charset="-128"/>
            </a:endParaRPr>
          </a:p>
        </p:txBody>
      </p:sp>
      <p:pic>
        <p:nvPicPr>
          <p:cNvPr id="54683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285860"/>
            <a:ext cx="5067281" cy="460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14752"/>
            <a:ext cx="3714776" cy="221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6837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8895" y="1357298"/>
            <a:ext cx="495082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6838" name="Oval 22"/>
          <p:cNvSpPr>
            <a:spLocks noChangeArrowheads="1"/>
          </p:cNvSpPr>
          <p:nvPr/>
        </p:nvSpPr>
        <p:spPr bwMode="auto">
          <a:xfrm>
            <a:off x="6643702" y="2071678"/>
            <a:ext cx="1071570" cy="1008063"/>
          </a:xfrm>
          <a:prstGeom prst="ellipse">
            <a:avLst/>
          </a:prstGeom>
          <a:noFill/>
          <a:ln w="254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dirty="0">
              <a:solidFill>
                <a:srgbClr val="663300"/>
              </a:solidFill>
            </a:endParaRPr>
          </a:p>
        </p:txBody>
      </p:sp>
      <p:sp>
        <p:nvSpPr>
          <p:cNvPr id="13324" name="Text Box 23"/>
          <p:cNvSpPr txBox="1">
            <a:spLocks noChangeArrowheads="1"/>
          </p:cNvSpPr>
          <p:nvPr/>
        </p:nvSpPr>
        <p:spPr bwMode="auto">
          <a:xfrm>
            <a:off x="6143668" y="4572008"/>
            <a:ext cx="2357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 dirty="0" smtClean="0">
                <a:solidFill>
                  <a:srgbClr val="FF0000"/>
                </a:solidFill>
              </a:rPr>
              <a:t>☆ </a:t>
            </a:r>
            <a:r>
              <a:rPr lang="en-US" altLang="ja-JP" b="1" dirty="0" smtClean="0">
                <a:solidFill>
                  <a:srgbClr val="FF0000"/>
                </a:solidFill>
              </a:rPr>
              <a:t>red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Hα</a:t>
            </a:r>
            <a:r>
              <a:rPr lang="en-US" altLang="ja-JP" b="1" dirty="0" smtClean="0">
                <a:solidFill>
                  <a:srgbClr val="FF0000"/>
                </a:solidFill>
              </a:rPr>
              <a:t> emitters</a:t>
            </a:r>
            <a:endParaRPr lang="ja-JP" altLang="ja-JP" b="1" dirty="0">
              <a:solidFill>
                <a:srgbClr val="FF0000"/>
              </a:solidFill>
            </a:endParaRPr>
          </a:p>
        </p:txBody>
      </p:sp>
      <p:sp>
        <p:nvSpPr>
          <p:cNvPr id="13325" name="Text Box 24"/>
          <p:cNvSpPr txBox="1">
            <a:spLocks noChangeArrowheads="1"/>
          </p:cNvSpPr>
          <p:nvPr/>
        </p:nvSpPr>
        <p:spPr bwMode="auto">
          <a:xfrm>
            <a:off x="5715008" y="1496785"/>
            <a:ext cx="3286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b="1" dirty="0" smtClean="0">
                <a:solidFill>
                  <a:srgbClr val="663300"/>
                </a:solidFill>
              </a:rPr>
              <a:t>Strong dust extinction even for </a:t>
            </a:r>
            <a:r>
              <a:rPr lang="en-US" altLang="ja-JP" b="1" dirty="0" err="1" smtClean="0">
                <a:solidFill>
                  <a:srgbClr val="663300"/>
                </a:solidFill>
              </a:rPr>
              <a:t>Hα</a:t>
            </a:r>
            <a:r>
              <a:rPr lang="en-US" altLang="ja-JP" b="1" dirty="0" smtClean="0">
                <a:solidFill>
                  <a:srgbClr val="663300"/>
                </a:solidFill>
              </a:rPr>
              <a:t>? (or dusty AGN?)</a:t>
            </a:r>
            <a:endParaRPr lang="ja-JP" altLang="en-US" b="1" dirty="0">
              <a:solidFill>
                <a:srgbClr val="6633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85852" y="28574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6044" y="28574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z’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28926" y="28574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7158" y="6000768"/>
            <a:ext cx="8469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 similar method that are used to separate between p</a:t>
            </a:r>
            <a:r>
              <a:rPr kumimoji="1" lang="en-US" altLang="ja-JP" dirty="0" smtClean="0"/>
              <a:t>assive/dusty EROs </a:t>
            </a:r>
            <a:r>
              <a:rPr lang="en-US" altLang="ja-JP" dirty="0" smtClean="0"/>
              <a:t>with </a:t>
            </a:r>
            <a:r>
              <a:rPr lang="en-US" altLang="ja-JP" i="1" dirty="0" smtClean="0"/>
              <a:t>IJK</a:t>
            </a:r>
          </a:p>
          <a:p>
            <a:r>
              <a:rPr lang="en-US" altLang="ja-JP" dirty="0" smtClean="0"/>
              <a:t>t</a:t>
            </a:r>
            <a:r>
              <a:rPr kumimoji="1" lang="en-US" altLang="ja-JP" dirty="0" smtClean="0"/>
              <a:t>hat measures the sharpness of the 4000Å/</a:t>
            </a:r>
            <a:r>
              <a:rPr kumimoji="1" lang="en-US" altLang="ja-JP" dirty="0" err="1" smtClean="0"/>
              <a:t>Balmer</a:t>
            </a:r>
            <a:r>
              <a:rPr kumimoji="1" lang="en-US" altLang="ja-JP" dirty="0" smtClean="0"/>
              <a:t> break feature.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44718" y="4876396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rgbClr val="00B050"/>
                </a:solidFill>
              </a:rPr>
              <a:t>○ </a:t>
            </a:r>
            <a:r>
              <a:rPr lang="en-US" altLang="ja-JP" sz="1600" b="1" dirty="0" smtClean="0">
                <a:solidFill>
                  <a:srgbClr val="00B050"/>
                </a:solidFill>
              </a:rPr>
              <a:t>15μm sources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 bwMode="auto">
          <a:xfrm rot="5400000" flipH="1" flipV="1">
            <a:off x="5572132" y="2714620"/>
            <a:ext cx="1857388" cy="1428760"/>
          </a:xfrm>
          <a:prstGeom prst="straightConnector1">
            <a:avLst/>
          </a:prstGeom>
          <a:solidFill>
            <a:schemeClr val="accent1"/>
          </a:solidFill>
          <a:ln w="22225" cap="sq" cmpd="sng" algn="ctr">
            <a:solidFill>
              <a:schemeClr val="tx1"/>
            </a:solidFill>
            <a:prstDash val="solid"/>
            <a:round/>
            <a:headEnd type="none" w="sm" len="sm"/>
            <a:tailEnd type="arrow" w="lg" len="med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5072066" y="4643446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FF66CC"/>
                </a:solidFill>
              </a:rPr>
              <a:t>□</a:t>
            </a:r>
            <a:r>
              <a:rPr lang="ja-JP" altLang="en-US" sz="1600" dirty="0" smtClean="0">
                <a:solidFill>
                  <a:srgbClr val="FF66CC"/>
                </a:solidFill>
              </a:rPr>
              <a:t> </a:t>
            </a:r>
            <a:r>
              <a:rPr lang="en-US" altLang="ja-JP" sz="1600" dirty="0" smtClean="0">
                <a:solidFill>
                  <a:srgbClr val="FF66CC"/>
                </a:solidFill>
              </a:rPr>
              <a:t>blue </a:t>
            </a:r>
            <a:r>
              <a:rPr lang="en-US" altLang="ja-JP" sz="1600" dirty="0" err="1" smtClean="0">
                <a:solidFill>
                  <a:srgbClr val="FF66CC"/>
                </a:solidFill>
              </a:rPr>
              <a:t>Hα</a:t>
            </a:r>
            <a:endParaRPr lang="en-US" altLang="ja-JP" sz="1600" dirty="0" smtClean="0">
              <a:solidFill>
                <a:srgbClr val="FF66CC"/>
              </a:solidFill>
            </a:endParaRPr>
          </a:p>
          <a:p>
            <a:r>
              <a:rPr lang="ja-JP" altLang="en-US" sz="1600" dirty="0" smtClean="0">
                <a:solidFill>
                  <a:srgbClr val="FF66CC"/>
                </a:solidFill>
              </a:rPr>
              <a:t> </a:t>
            </a:r>
            <a:r>
              <a:rPr lang="en-US" altLang="ja-JP" sz="1600" dirty="0" smtClean="0">
                <a:solidFill>
                  <a:srgbClr val="FF66CC"/>
                </a:solidFill>
              </a:rPr>
              <a:t>emitters</a:t>
            </a:r>
            <a:endParaRPr kumimoji="1" lang="ja-JP" altLang="en-US" sz="1600" dirty="0">
              <a:solidFill>
                <a:srgbClr val="FF66CC"/>
              </a:solidFill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763713" y="5214950"/>
            <a:ext cx="17367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(Pozzetti+2000)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071802" y="928670"/>
            <a:ext cx="314327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n-US" altLang="ja-JP" dirty="0" smtClean="0">
                <a:ea typeface="SimHei" pitchFamily="2" charset="-122"/>
              </a:rPr>
              <a:t>Koyama, </a:t>
            </a:r>
            <a:r>
              <a:rPr kumimoji="0" lang="en-US" altLang="ja-JP" dirty="0">
                <a:ea typeface="SimHei" pitchFamily="2" charset="-122"/>
              </a:rPr>
              <a:t>TK, et al. (</a:t>
            </a:r>
            <a:r>
              <a:rPr kumimoji="0" lang="en-US" altLang="ja-JP" dirty="0" smtClean="0">
                <a:ea typeface="SimHei" pitchFamily="2" charset="-122"/>
              </a:rPr>
              <a:t>2009)</a:t>
            </a:r>
            <a:endParaRPr kumimoji="0" lang="en-US" altLang="ja-JP" dirty="0">
              <a:ea typeface="SimHei" pitchFamily="2" charset="-122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7158" y="6000768"/>
            <a:ext cx="83582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There may be a large amount of hidden star formation in IR</a:t>
            </a:r>
          </a:p>
          <a:p>
            <a:pPr algn="ctr"/>
            <a:r>
              <a:rPr lang="en-US" altLang="ja-JP" dirty="0" smtClean="0"/>
              <a:t> which is not seen e</a:t>
            </a:r>
            <a:r>
              <a:rPr kumimoji="1" lang="en-US" altLang="ja-JP" dirty="0" smtClean="0"/>
              <a:t>ven with </a:t>
            </a:r>
            <a:r>
              <a:rPr kumimoji="1" lang="en-US" altLang="ja-JP" dirty="0" err="1" smtClean="0"/>
              <a:t>Hα</a:t>
            </a:r>
            <a:r>
              <a:rPr lang="en-US" altLang="ja-JP" dirty="0" smtClean="0"/>
              <a:t>??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38" grpId="0" animBg="1"/>
      <p:bldP spid="13325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886" name="Group 382"/>
          <p:cNvGraphicFramePr>
            <a:graphicFrameLocks noGrp="1"/>
          </p:cNvGraphicFramePr>
          <p:nvPr/>
        </p:nvGraphicFramePr>
        <p:xfrm>
          <a:off x="357158" y="3610852"/>
          <a:ext cx="8501121" cy="3175734"/>
        </p:xfrm>
        <a:graphic>
          <a:graphicData uri="http://schemas.openxmlformats.org/drawingml/2006/table">
            <a:tbl>
              <a:tblPr/>
              <a:tblGrid>
                <a:gridCol w="1469734"/>
                <a:gridCol w="1256660"/>
                <a:gridCol w="1292430"/>
                <a:gridCol w="1326648"/>
                <a:gridCol w="1578603"/>
                <a:gridCol w="1577046"/>
              </a:tblGrid>
              <a:tr h="345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instruments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Suprime-Cam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MOIRCS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5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passbands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z</a:t>
                      </a: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50" charset="-128"/>
                        </a:rPr>
                        <a:t>’</a:t>
                      </a:r>
                      <a:endParaRPr kumimoji="1" lang="en-US" altLang="ja-JP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NB912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99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dates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2008. 07.30-31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2008. 06.30-07.01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9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pointings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5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FoV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32’ x 23’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6.1’ x 5.8’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544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3σ </a:t>
                      </a:r>
                      <a:r>
                        <a:rPr kumimoji="1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mags</a:t>
                      </a: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27.59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25.81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25.75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23.84-24.57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23.07-23.65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45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seeing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1.09”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ＭＳ Ｐゴシック" pitchFamily="50" charset="-128"/>
                        </a:rPr>
                        <a:t>1.09”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9875" name="Picture 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73171"/>
            <a:ext cx="3343275" cy="22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873" name="Text Box 369"/>
          <p:cNvSpPr txBox="1">
            <a:spLocks noChangeArrowheads="1"/>
          </p:cNvSpPr>
          <p:nvPr/>
        </p:nvSpPr>
        <p:spPr bwMode="auto">
          <a:xfrm>
            <a:off x="3857620" y="1838317"/>
            <a:ext cx="468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dirty="0">
                <a:solidFill>
                  <a:srgbClr val="000000"/>
                </a:solidFill>
              </a:rPr>
              <a:t>z’</a:t>
            </a:r>
            <a:r>
              <a:rPr lang="en-US" altLang="ja-JP" sz="2800" dirty="0"/>
              <a:t> </a:t>
            </a:r>
          </a:p>
        </p:txBody>
      </p:sp>
      <p:sp>
        <p:nvSpPr>
          <p:cNvPr id="149876" name="Text Box 372"/>
          <p:cNvSpPr txBox="1">
            <a:spLocks noChangeArrowheads="1"/>
          </p:cNvSpPr>
          <p:nvPr/>
        </p:nvSpPr>
        <p:spPr bwMode="auto">
          <a:xfrm>
            <a:off x="4214810" y="2624135"/>
            <a:ext cx="900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dirty="0">
                <a:solidFill>
                  <a:srgbClr val="000000"/>
                </a:solidFill>
              </a:rPr>
              <a:t>NB912</a:t>
            </a:r>
            <a:r>
              <a:rPr lang="en-US" altLang="ja-JP" sz="2800" dirty="0"/>
              <a:t> </a:t>
            </a:r>
          </a:p>
        </p:txBody>
      </p:sp>
      <p:sp>
        <p:nvSpPr>
          <p:cNvPr id="149877" name="Text Box 373"/>
          <p:cNvSpPr txBox="1">
            <a:spLocks noChangeArrowheads="1"/>
          </p:cNvSpPr>
          <p:nvPr/>
        </p:nvSpPr>
        <p:spPr bwMode="auto">
          <a:xfrm>
            <a:off x="6215074" y="1814444"/>
            <a:ext cx="22860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sz="2000" dirty="0"/>
              <a:t>[OII</a:t>
            </a:r>
            <a:r>
              <a:rPr lang="en-US" altLang="ja-JP" sz="2000" dirty="0" smtClean="0"/>
              <a:t>] </a:t>
            </a:r>
            <a:r>
              <a:rPr lang="en-US" altLang="ja-JP" sz="1600" dirty="0" smtClean="0"/>
              <a:t>@ </a:t>
            </a:r>
            <a:r>
              <a:rPr lang="en-US" altLang="ja-JP" sz="2000" dirty="0" smtClean="0"/>
              <a:t>z=1.46</a:t>
            </a:r>
            <a:endParaRPr lang="ja-JP" altLang="en-US" sz="2000" dirty="0"/>
          </a:p>
        </p:txBody>
      </p:sp>
      <p:pic>
        <p:nvPicPr>
          <p:cNvPr id="149878" name="Picture 3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035" y="1357298"/>
            <a:ext cx="2497139" cy="218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879" name="Text Box 375"/>
          <p:cNvSpPr txBox="1">
            <a:spLocks noChangeArrowheads="1"/>
          </p:cNvSpPr>
          <p:nvPr/>
        </p:nvSpPr>
        <p:spPr bwMode="auto">
          <a:xfrm>
            <a:off x="857224" y="2947570"/>
            <a:ext cx="150019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sz="1600" dirty="0" smtClean="0"/>
              <a:t>(Stanford+06 </a:t>
            </a:r>
            <a:r>
              <a:rPr lang="en-US" altLang="ja-JP" sz="1600" dirty="0"/>
              <a:t>)</a:t>
            </a:r>
          </a:p>
        </p:txBody>
      </p:sp>
      <p:sp>
        <p:nvSpPr>
          <p:cNvPr id="149887" name="Rectangle 383"/>
          <p:cNvSpPr>
            <a:spLocks noChangeArrowheads="1"/>
          </p:cNvSpPr>
          <p:nvPr/>
        </p:nvSpPr>
        <p:spPr bwMode="auto">
          <a:xfrm>
            <a:off x="428596" y="1306500"/>
            <a:ext cx="23733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1600" dirty="0"/>
              <a:t>XMMXCS J2215.9-1738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143636" y="2649676"/>
            <a:ext cx="2558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 smtClean="0"/>
              <a:t>NB912 filter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pitchFamily="18" charset="2"/>
              </a:rPr>
              <a:t>l</a:t>
            </a:r>
            <a:r>
              <a:rPr lang="en-US" altLang="ja-JP" sz="2000" dirty="0" err="1" smtClean="0">
                <a:latin typeface="Garamond" pitchFamily="18" charset="0"/>
              </a:rPr>
              <a:t>c</a:t>
            </a:r>
            <a:r>
              <a:rPr lang="en-US" altLang="ja-JP" sz="2000" dirty="0" smtClean="0">
                <a:latin typeface="Garamond" pitchFamily="18" charset="0"/>
              </a:rPr>
              <a:t>=9139A, </a:t>
            </a:r>
            <a:r>
              <a:rPr lang="en-US" altLang="ja-JP" sz="2000" dirty="0" smtClean="0">
                <a:latin typeface="Symbol" pitchFamily="18" charset="2"/>
              </a:rPr>
              <a:t>Dl=134A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0" y="142852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narrow-band [OII] imaging with             Suprime-Cam/Subaru (XCS2215@z=1.457) 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43768" y="21199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↓</a:t>
            </a:r>
            <a:endParaRPr kumimoji="1" lang="ja-JP" altLang="en-US" sz="2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32865" y="114298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Hayashi et al. (2009), in prep.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1330" name="Picture 2" descr="rxj0153_v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8913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373328" y="285736"/>
            <a:ext cx="4413250" cy="1143000"/>
          </a:xfrm>
          <a:noFill/>
          <a:ln/>
        </p:spPr>
        <p:txBody>
          <a:bodyPr/>
          <a:lstStyle/>
          <a:p>
            <a:r>
              <a:rPr lang="en-US" altLang="ja-JP" dirty="0">
                <a:solidFill>
                  <a:srgbClr val="FFC000"/>
                </a:solidFill>
              </a:rPr>
              <a:t>Outline</a:t>
            </a:r>
          </a:p>
        </p:txBody>
      </p:sp>
      <p:sp>
        <p:nvSpPr>
          <p:cNvPr id="1891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643050"/>
            <a:ext cx="8643998" cy="4643470"/>
          </a:xfrm>
          <a:noFill/>
          <a:ln/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en-US" altLang="ja-JP" sz="2800" b="1" dirty="0" smtClean="0">
                <a:solidFill>
                  <a:srgbClr val="FFC000"/>
                </a:solidFill>
              </a:rPr>
              <a:t>Large scale structures in and around clusters at all </a:t>
            </a:r>
            <a:r>
              <a:rPr lang="en-US" altLang="ja-JP" sz="2800" b="1" dirty="0" err="1" smtClean="0">
                <a:solidFill>
                  <a:srgbClr val="FFC000"/>
                </a:solidFill>
              </a:rPr>
              <a:t>redshifts</a:t>
            </a:r>
            <a:r>
              <a:rPr lang="en-US" altLang="ja-JP" sz="2800" b="1" dirty="0" smtClean="0">
                <a:solidFill>
                  <a:srgbClr val="FFC000"/>
                </a:solidFill>
              </a:rPr>
              <a:t> (0.4&lt;z&lt;3)</a:t>
            </a:r>
          </a:p>
          <a:p>
            <a:pPr marL="514350" indent="-514350">
              <a:buNone/>
            </a:pPr>
            <a:endParaRPr lang="en-US" altLang="ja-JP" sz="900" b="1" dirty="0" smtClean="0">
              <a:solidFill>
                <a:srgbClr val="FFC00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ja-JP" sz="2800" b="1" dirty="0" smtClean="0">
                <a:solidFill>
                  <a:srgbClr val="FFC000"/>
                </a:solidFill>
              </a:rPr>
              <a:t>Starbursts and truncation in groups/outskirts at z&lt;1 (z~0.8)</a:t>
            </a:r>
          </a:p>
          <a:p>
            <a:pPr marL="514350" indent="-514350">
              <a:buNone/>
            </a:pPr>
            <a:r>
              <a:rPr lang="en-US" altLang="ja-JP" sz="2800" b="1" dirty="0" smtClean="0">
                <a:solidFill>
                  <a:srgbClr val="FFC000"/>
                </a:solidFill>
              </a:rPr>
              <a:t>   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(Koyama+ 08;09 in prep.; see Koyama’s poster)</a:t>
            </a:r>
          </a:p>
          <a:p>
            <a:pPr marL="514350" indent="-514350">
              <a:buNone/>
            </a:pPr>
            <a:endParaRPr lang="en-US" altLang="ja-JP" sz="900" b="1" dirty="0" smtClean="0">
              <a:solidFill>
                <a:srgbClr val="FFC00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ja-JP" sz="2800" b="1" dirty="0" smtClean="0">
                <a:solidFill>
                  <a:srgbClr val="FFC000"/>
                </a:solidFill>
              </a:rPr>
              <a:t>High SF activity in the cluster core at z~1.5</a:t>
            </a:r>
          </a:p>
          <a:p>
            <a:pPr marL="514350" indent="-514350">
              <a:buNone/>
            </a:pPr>
            <a:r>
              <a:rPr lang="en-US" altLang="ja-JP" sz="2800" b="1" dirty="0" smtClean="0">
                <a:solidFill>
                  <a:srgbClr val="FFC000"/>
                </a:solidFill>
              </a:rPr>
              <a:t>    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(Hayashi+09, in prep)</a:t>
            </a:r>
          </a:p>
          <a:p>
            <a:pPr marL="514350" indent="-514350">
              <a:buNone/>
            </a:pPr>
            <a:endParaRPr lang="en-US" altLang="ja-JP" sz="900" b="1" dirty="0" smtClean="0">
              <a:solidFill>
                <a:srgbClr val="FFC000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ja-JP" sz="2800" b="1" dirty="0" smtClean="0">
                <a:solidFill>
                  <a:srgbClr val="FFC000"/>
                </a:solidFill>
              </a:rPr>
              <a:t>Disappearance of the red sequence at z&gt;2</a:t>
            </a:r>
            <a:endParaRPr lang="en-US" altLang="ja-JP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810" y="1500174"/>
            <a:ext cx="414340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143404" cy="41434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/>
          <a:srcRect r="2382"/>
          <a:stretch>
            <a:fillRect/>
          </a:stretch>
        </p:blipFill>
        <p:spPr bwMode="auto">
          <a:xfrm>
            <a:off x="214282" y="1357298"/>
            <a:ext cx="4359274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331788"/>
            <a:ext cx="8715404" cy="6842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kumimoji="1" lang="ja-JP" altLang="en-US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877875" y="1785926"/>
            <a:ext cx="19081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dirty="0">
                <a:solidFill>
                  <a:srgbClr val="FF0000"/>
                </a:solidFill>
              </a:rPr>
              <a:t>NB912 emitters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785786" y="2143116"/>
            <a:ext cx="219392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dirty="0">
                <a:solidFill>
                  <a:srgbClr val="0000FF"/>
                </a:solidFill>
              </a:rPr>
              <a:t>[OII] </a:t>
            </a:r>
            <a:r>
              <a:rPr lang="en-US" altLang="ja-JP" dirty="0" smtClean="0">
                <a:solidFill>
                  <a:srgbClr val="0000FF"/>
                </a:solidFill>
              </a:rPr>
              <a:t>emitters (44)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3889374" y="3497263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dirty="0"/>
              <a:t>3</a:t>
            </a:r>
            <a:r>
              <a:rPr lang="en-US" altLang="ja-JP" dirty="0">
                <a:latin typeface="Symbol" pitchFamily="18" charset="2"/>
              </a:rPr>
              <a:t>s</a:t>
            </a:r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 flipH="1" flipV="1">
            <a:off x="3821109" y="2994025"/>
            <a:ext cx="250825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 flipH="1">
            <a:off x="3424234" y="3822700"/>
            <a:ext cx="719138" cy="1187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3317870" y="130175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dirty="0">
                <a:solidFill>
                  <a:schemeClr val="bg2"/>
                </a:solidFill>
              </a:rPr>
              <a:t>5</a:t>
            </a:r>
            <a:r>
              <a:rPr lang="en-US" altLang="ja-JP" dirty="0">
                <a:solidFill>
                  <a:schemeClr val="bg2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3675060" y="1301750"/>
            <a:ext cx="611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dirty="0">
                <a:solidFill>
                  <a:schemeClr val="bg2"/>
                </a:solidFill>
              </a:rPr>
              <a:t>3</a:t>
            </a:r>
            <a:r>
              <a:rPr lang="en-US" altLang="ja-JP" dirty="0">
                <a:solidFill>
                  <a:schemeClr val="bg2"/>
                </a:solidFill>
                <a:latin typeface="Symbol" pitchFamily="18" charset="2"/>
              </a:rPr>
              <a:t>s</a:t>
            </a: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857884" y="2714620"/>
            <a:ext cx="695326" cy="2143140"/>
            <a:chOff x="743" y="2627"/>
            <a:chExt cx="348" cy="1239"/>
          </a:xfrm>
        </p:grpSpPr>
        <p:sp>
          <p:nvSpPr>
            <p:cNvPr id="32" name="Oval 7"/>
            <p:cNvSpPr>
              <a:spLocks noChangeArrowheads="1"/>
            </p:cNvSpPr>
            <p:nvPr/>
          </p:nvSpPr>
          <p:spPr bwMode="auto">
            <a:xfrm rot="2110732">
              <a:off x="743" y="2627"/>
              <a:ext cx="177" cy="1081"/>
            </a:xfrm>
            <a:prstGeom prst="ellipse">
              <a:avLst/>
            </a:prstGeom>
            <a:solidFill>
              <a:srgbClr val="3366FF">
                <a:alpha val="20000"/>
              </a:srgbClr>
            </a:solidFill>
            <a:ln w="317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15"/>
            <p:cNvSpPr>
              <a:spLocks noChangeArrowheads="1"/>
            </p:cNvSpPr>
            <p:nvPr/>
          </p:nvSpPr>
          <p:spPr bwMode="auto">
            <a:xfrm rot="2110732">
              <a:off x="799" y="3116"/>
              <a:ext cx="177" cy="750"/>
            </a:xfrm>
            <a:prstGeom prst="ellipse">
              <a:avLst/>
            </a:prstGeom>
            <a:solidFill>
              <a:srgbClr val="339966">
                <a:alpha val="20000"/>
              </a:srgbClr>
            </a:solidFill>
            <a:ln w="3175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Oval 16"/>
            <p:cNvSpPr>
              <a:spLocks noChangeArrowheads="1"/>
            </p:cNvSpPr>
            <p:nvPr/>
          </p:nvSpPr>
          <p:spPr bwMode="auto">
            <a:xfrm rot="2597350">
              <a:off x="914" y="3045"/>
              <a:ext cx="177" cy="774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072066" y="2500306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b="1" dirty="0">
                <a:solidFill>
                  <a:srgbClr val="0000FF"/>
                </a:solidFill>
              </a:rPr>
              <a:t>[OII] @ </a:t>
            </a:r>
            <a:r>
              <a:rPr lang="en-US" altLang="ja-JP" b="1" dirty="0" smtClean="0">
                <a:solidFill>
                  <a:srgbClr val="0000FF"/>
                </a:solidFill>
              </a:rPr>
              <a:t>z=1.46</a:t>
            </a:r>
            <a:endParaRPr lang="en-US" altLang="ja-JP" b="1" dirty="0">
              <a:solidFill>
                <a:srgbClr val="0000FF"/>
              </a:solidFill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6643702" y="3286124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H</a:t>
            </a:r>
            <a:r>
              <a:rPr lang="en-US" altLang="ja-JP" b="1" dirty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altLang="ja-JP" b="1" dirty="0">
                <a:solidFill>
                  <a:srgbClr val="FF0000"/>
                </a:solidFill>
              </a:rPr>
              <a:t>@ z=0.4</a:t>
            </a:r>
            <a:r>
              <a:rPr lang="en-US" altLang="ja-JP" b="1" dirty="0">
                <a:solidFill>
                  <a:srgbClr val="FF0000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786446" y="4643446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65000"/>
              <a:buFont typeface="Wingdings" pitchFamily="2" charset="2"/>
              <a:buNone/>
            </a:pPr>
            <a:r>
              <a:rPr lang="en-US" altLang="ja-JP" b="1" dirty="0">
                <a:solidFill>
                  <a:srgbClr val="00B050"/>
                </a:solidFill>
              </a:rPr>
              <a:t>[OIII] @ z=0.84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7866" y="208642"/>
            <a:ext cx="7996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Selection of [OII] emitters associated to the</a:t>
            </a:r>
          </a:p>
          <a:p>
            <a:pPr algn="ctr"/>
            <a:r>
              <a:rPr kumimoji="1" lang="en-US" altLang="ja-JP" sz="3200" dirty="0" smtClean="0"/>
              <a:t> XCS2215 cluster </a:t>
            </a:r>
            <a:r>
              <a:rPr lang="en-US" altLang="ja-JP" sz="3200" dirty="0" smtClean="0"/>
              <a:t>(</a:t>
            </a:r>
            <a:r>
              <a:rPr kumimoji="1" lang="en-US" altLang="ja-JP" sz="3200" dirty="0" smtClean="0"/>
              <a:t>z=1.46)</a:t>
            </a:r>
            <a:endParaRPr kumimoji="1" lang="ja-JP" altLang="en-US" sz="3200" dirty="0"/>
          </a:p>
        </p:txBody>
      </p:sp>
      <p:sp>
        <p:nvSpPr>
          <p:cNvPr id="30" name="正方形/長方形 29"/>
          <p:cNvSpPr/>
          <p:nvPr/>
        </p:nvSpPr>
        <p:spPr>
          <a:xfrm>
            <a:off x="857224" y="6039169"/>
            <a:ext cx="3308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n-lt"/>
              </a:rPr>
              <a:t>SFR ([OII])</a:t>
            </a:r>
            <a:r>
              <a:rPr lang="ja-JP" altLang="en-US" sz="2400" dirty="0" smtClean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&gt; 2.6 M</a:t>
            </a:r>
            <a:r>
              <a:rPr lang="ja-JP" altLang="en-US" sz="1400" dirty="0" smtClean="0">
                <a:latin typeface="+mn-ea"/>
                <a:ea typeface="+mn-ea"/>
              </a:rPr>
              <a:t>◎</a:t>
            </a:r>
            <a:r>
              <a:rPr lang="en-US" altLang="ja-JP" sz="2400" dirty="0" smtClean="0">
                <a:latin typeface="+mn-lt"/>
              </a:rPr>
              <a:t>/yr</a:t>
            </a:r>
            <a:endParaRPr lang="ja-JP" altLang="en-US" sz="2400" dirty="0">
              <a:latin typeface="+mn-lt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932897" y="648866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Hayashi et al. (2009), in prep.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33933" y="1857364"/>
            <a:ext cx="3095719" cy="64633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Spectroscopically</a:t>
            </a:r>
            <a:r>
              <a:rPr kumimoji="1" lang="en-US" altLang="ja-JP" dirty="0" smtClean="0"/>
              <a:t> confirmed</a:t>
            </a:r>
          </a:p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embers (Hilton et al. 2007)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/>
          <p:nvPr/>
        </p:nvSpPr>
        <p:spPr>
          <a:xfrm>
            <a:off x="1087369" y="415333"/>
            <a:ext cx="719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Spatial Distribution of the [OII] emitters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32897" y="648866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Hayashi et al. (2009), in prep.</a:t>
            </a:r>
            <a:endParaRPr kumimoji="1" lang="ja-JP" altLang="en-US" dirty="0"/>
          </a:p>
        </p:txBody>
      </p:sp>
      <p:pic>
        <p:nvPicPr>
          <p:cNvPr id="9" name="図 8" descr="specconfirmed_5sigma_v1_1_090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4357718" cy="4357718"/>
          </a:xfrm>
          <a:prstGeom prst="rect">
            <a:avLst/>
          </a:prstGeom>
        </p:spPr>
      </p:pic>
      <p:pic>
        <p:nvPicPr>
          <p:cNvPr id="10" name="図 9" descr="radius_ew_oii_linear_5sigma_v1.1_0904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00174"/>
            <a:ext cx="4572032" cy="457203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57290" y="6143644"/>
            <a:ext cx="6856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High star formation activity to the very center of the cluster!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85918" y="650083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(AGN contamination?)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500594" cy="45005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5932897" y="648866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Hayashi et al. (2009), in prep.</a:t>
            </a:r>
            <a:endParaRPr kumimoji="1" lang="ja-JP" altLang="en-US" dirty="0"/>
          </a:p>
        </p:txBody>
      </p:sp>
      <p:pic>
        <p:nvPicPr>
          <p:cNvPr id="9" name="図 8" descr="specconfirmed_5sigma_v1_1_0902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714488"/>
            <a:ext cx="4357718" cy="4357718"/>
          </a:xfrm>
          <a:prstGeom prst="rect">
            <a:avLst/>
          </a:prstGeom>
        </p:spPr>
      </p:pic>
      <p:pic>
        <p:nvPicPr>
          <p:cNvPr id="10" name="図 9" descr="radius_ew_oii_linear_5sigma_v1.1_0904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8" y="1500174"/>
            <a:ext cx="4572032" cy="4572032"/>
          </a:xfrm>
          <a:prstGeom prst="rect">
            <a:avLst/>
          </a:prstGeom>
        </p:spPr>
      </p:pic>
      <p:pic>
        <p:nvPicPr>
          <p:cNvPr id="1026" name="Picture 2" descr="C:\Users\taddy\home\ppt\malaysia\radius_fraction_oii_5sigma_v1.1_090330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500174"/>
            <a:ext cx="4572032" cy="4572032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7214535" y="2285992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fraction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72132" y="2571744"/>
            <a:ext cx="324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t</a:t>
            </a:r>
            <a:r>
              <a:rPr kumimoji="1" lang="en-US" altLang="ja-JP" sz="1600" dirty="0" smtClean="0"/>
              <a:t>o field corrected </a:t>
            </a:r>
            <a:r>
              <a:rPr kumimoji="1" lang="en-US" altLang="ja-JP" sz="1600" dirty="0" err="1" smtClean="0"/>
              <a:t>phot</a:t>
            </a:r>
            <a:r>
              <a:rPr kumimoji="1" lang="en-US" altLang="ja-JP" sz="1600" dirty="0" smtClean="0"/>
              <a:t>-z memb</a:t>
            </a:r>
            <a:r>
              <a:rPr lang="en-US" altLang="ja-JP" sz="1600" dirty="0" smtClean="0"/>
              <a:t>ers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7290" y="6143644"/>
            <a:ext cx="6856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High star formation activity to the very center of the cluster!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85918" y="650083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(AGN contamination?)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87369" y="428604"/>
            <a:ext cx="7199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Spatial Distribution of the [OII] emitters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804" name="Picture 36" descr="2215_close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569" y="1571612"/>
            <a:ext cx="4229149" cy="42291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60803" name="Picture 35" descr="1716_close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4214842" cy="421484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6842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ja-JP" sz="3600" dirty="0" smtClean="0">
                <a:latin typeface="+mj-lt"/>
              </a:rPr>
              <a:t>Star forming activity in the cluster cores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160801" name="Text Box 33"/>
          <p:cNvSpPr txBox="1">
            <a:spLocks noChangeArrowheads="1"/>
          </p:cNvSpPr>
          <p:nvPr/>
        </p:nvSpPr>
        <p:spPr bwMode="auto">
          <a:xfrm>
            <a:off x="-32" y="6284261"/>
            <a:ext cx="9074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7A01"/>
              </a:buClr>
              <a:buSzPct val="65000"/>
              <a:buFont typeface="Wingdings" pitchFamily="2" charset="2"/>
              <a:buNone/>
            </a:pPr>
            <a:r>
              <a:rPr lang="en-US" altLang="ja-JP" sz="2200" dirty="0" smtClean="0">
                <a:solidFill>
                  <a:srgbClr val="FF0000"/>
                </a:solidFill>
              </a:rPr>
              <a:t>Inside-out propagation of star forming activity in cluster cores !?</a:t>
            </a:r>
            <a:endParaRPr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71472" y="1071546"/>
            <a:ext cx="3927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Hα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emitters at </a:t>
            </a:r>
            <a:r>
              <a:rPr lang="en-US" altLang="ja-JP" sz="2000" dirty="0" smtClean="0">
                <a:solidFill>
                  <a:srgbClr val="FF0000"/>
                </a:solidFill>
              </a:rPr>
              <a:t>z=0.81</a:t>
            </a:r>
            <a:r>
              <a:rPr lang="en-US" altLang="ja-JP" sz="2000" dirty="0" smtClean="0"/>
              <a:t> (RXJ1716)</a:t>
            </a:r>
            <a:endParaRPr kumimoji="1" lang="ja-JP" altLang="en-US" sz="2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29190" y="1071546"/>
            <a:ext cx="4116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[OII]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emitters at </a:t>
            </a:r>
            <a:r>
              <a:rPr lang="en-US" altLang="ja-JP" sz="2000" dirty="0" smtClean="0">
                <a:solidFill>
                  <a:srgbClr val="FF0000"/>
                </a:solidFill>
              </a:rPr>
              <a:t>z=1.46</a:t>
            </a:r>
            <a:r>
              <a:rPr lang="en-US" altLang="ja-JP" sz="2000" dirty="0" smtClean="0"/>
              <a:t> (XCS2215)</a:t>
            </a:r>
            <a:endParaRPr kumimoji="1" lang="ja-JP" altLang="en-US" sz="20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28662" y="5857892"/>
            <a:ext cx="28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Koyama, TK, et al. (2009)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18739" y="5857892"/>
            <a:ext cx="279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Hayashi</a:t>
            </a:r>
            <a:r>
              <a:rPr kumimoji="1" lang="en-US" altLang="ja-JP" dirty="0" smtClean="0"/>
              <a:t>, TK, et al. (2009)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57158" y="109018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0000FF"/>
                </a:solidFill>
              </a:rPr>
              <a:t>□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682216" y="109018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0000FF"/>
                </a:solidFill>
              </a:rPr>
              <a:t>□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86182" y="1585871"/>
            <a:ext cx="2744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●</a:t>
            </a:r>
            <a:endParaRPr kumimoji="1" lang="ja-JP" altLang="en-US" sz="7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74523" y="1500174"/>
            <a:ext cx="1669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p</a:t>
            </a:r>
            <a:r>
              <a:rPr kumimoji="1" lang="en-US" altLang="ja-JP" sz="1600" dirty="0" err="1" smtClean="0"/>
              <a:t>hot</a:t>
            </a:r>
            <a:r>
              <a:rPr kumimoji="1" lang="en-US" altLang="ja-JP" sz="1600" dirty="0" smtClean="0"/>
              <a:t>-z members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taddy\home\ppt\malaysia\radius_fraction_oii_5sigma_v1.1_09033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00140"/>
            <a:ext cx="2786050" cy="2786050"/>
          </a:xfrm>
          <a:prstGeom prst="rect">
            <a:avLst/>
          </a:prstGeom>
          <a:noFill/>
        </p:spPr>
      </p:pic>
      <p:pic>
        <p:nvPicPr>
          <p:cNvPr id="160805" name="Picture 37" descr="fig3_poggianti08_flop"/>
          <p:cNvPicPr>
            <a:picLocks noChangeAspect="1" noChangeArrowheads="1"/>
          </p:cNvPicPr>
          <p:nvPr/>
        </p:nvPicPr>
        <p:blipFill>
          <a:blip r:embed="rId4"/>
          <a:srcRect r="4500"/>
          <a:stretch>
            <a:fillRect/>
          </a:stretch>
        </p:blipFill>
        <p:spPr bwMode="auto">
          <a:xfrm>
            <a:off x="539750" y="4229123"/>
            <a:ext cx="3032118" cy="2414587"/>
          </a:xfrm>
          <a:prstGeom prst="rect">
            <a:avLst/>
          </a:prstGeom>
          <a:noFill/>
        </p:spPr>
      </p:pic>
      <p:pic>
        <p:nvPicPr>
          <p:cNvPr id="16077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71546"/>
            <a:ext cx="28090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1643042" y="3143248"/>
            <a:ext cx="1500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7A01"/>
              </a:buClr>
              <a:buSzPct val="65000"/>
              <a:buFont typeface="Wingdings" pitchFamily="2" charset="2"/>
              <a:buNone/>
            </a:pPr>
            <a:r>
              <a:rPr lang="en-US" altLang="ja-JP" sz="1600" dirty="0" smtClean="0"/>
              <a:t>(Kodama+04</a:t>
            </a:r>
            <a:r>
              <a:rPr lang="en-US" altLang="ja-JP" sz="1600" dirty="0"/>
              <a:t>)</a:t>
            </a:r>
            <a:endParaRPr lang="ja-JP" altLang="en-US" sz="1600" dirty="0"/>
          </a:p>
        </p:txBody>
      </p:sp>
      <p:sp>
        <p:nvSpPr>
          <p:cNvPr id="160780" name="Oval 12"/>
          <p:cNvSpPr>
            <a:spLocks noChangeArrowheads="1"/>
          </p:cNvSpPr>
          <p:nvPr/>
        </p:nvSpPr>
        <p:spPr bwMode="auto">
          <a:xfrm rot="-1237223">
            <a:off x="690108" y="5151906"/>
            <a:ext cx="1977305" cy="222044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6786578" y="2553062"/>
            <a:ext cx="2071702" cy="232996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 rot="40817644">
            <a:off x="641829" y="2462901"/>
            <a:ext cx="2447403" cy="289124"/>
          </a:xfrm>
          <a:prstGeom prst="ellipse">
            <a:avLst/>
          </a:prstGeom>
          <a:solidFill>
            <a:srgbClr val="99CC00">
              <a:alpha val="50000"/>
            </a:srgbClr>
          </a:solidFill>
          <a:ln w="9525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1173145" y="702214"/>
            <a:ext cx="1541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err="1" smtClean="0">
                <a:solidFill>
                  <a:srgbClr val="FF0000"/>
                </a:solidFill>
              </a:rPr>
              <a:t>Hα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@ </a:t>
            </a:r>
            <a:r>
              <a:rPr lang="en-US" altLang="ja-JP" dirty="0" smtClean="0">
                <a:solidFill>
                  <a:srgbClr val="FF0000"/>
                </a:solidFill>
              </a:rPr>
              <a:t>z=0.4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6929454" y="642918"/>
            <a:ext cx="1684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>
                <a:solidFill>
                  <a:srgbClr val="0000FF"/>
                </a:solidFill>
              </a:rPr>
              <a:t>[OII] </a:t>
            </a:r>
            <a:r>
              <a:rPr lang="en-US" altLang="ja-JP" sz="1600" dirty="0" smtClean="0">
                <a:solidFill>
                  <a:srgbClr val="0000FF"/>
                </a:solidFill>
              </a:rPr>
              <a:t>@ </a:t>
            </a:r>
            <a:r>
              <a:rPr lang="en-US" altLang="ja-JP" dirty="0" smtClean="0">
                <a:solidFill>
                  <a:srgbClr val="0000FF"/>
                </a:solidFill>
              </a:rPr>
              <a:t>z=1.5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160808" name="Text Box 40"/>
          <p:cNvSpPr txBox="1">
            <a:spLocks noChangeArrowheads="1"/>
          </p:cNvSpPr>
          <p:nvPr/>
        </p:nvSpPr>
        <p:spPr bwMode="auto">
          <a:xfrm>
            <a:off x="1214414" y="6215082"/>
            <a:ext cx="684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60809" name="Text Box 41"/>
          <p:cNvSpPr txBox="1">
            <a:spLocks noChangeArrowheads="1"/>
          </p:cNvSpPr>
          <p:nvPr/>
        </p:nvSpPr>
        <p:spPr bwMode="auto">
          <a:xfrm>
            <a:off x="2101838" y="6215082"/>
            <a:ext cx="6842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60810" name="Text Box 42"/>
          <p:cNvSpPr txBox="1">
            <a:spLocks noChangeArrowheads="1"/>
          </p:cNvSpPr>
          <p:nvPr/>
        </p:nvSpPr>
        <p:spPr bwMode="auto">
          <a:xfrm>
            <a:off x="3176579" y="6215082"/>
            <a:ext cx="2524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0813" name="Text Box 45"/>
          <p:cNvSpPr txBox="1">
            <a:spLocks noChangeArrowheads="1"/>
          </p:cNvSpPr>
          <p:nvPr/>
        </p:nvSpPr>
        <p:spPr bwMode="auto">
          <a:xfrm>
            <a:off x="4608513" y="4581525"/>
            <a:ext cx="503237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</a:rPr>
              <a:t>0.6</a:t>
            </a:r>
          </a:p>
        </p:txBody>
      </p:sp>
      <p:sp>
        <p:nvSpPr>
          <p:cNvPr id="160814" name="Text Box 46"/>
          <p:cNvSpPr txBox="1">
            <a:spLocks noChangeArrowheads="1"/>
          </p:cNvSpPr>
          <p:nvPr/>
        </p:nvSpPr>
        <p:spPr bwMode="auto">
          <a:xfrm>
            <a:off x="4608513" y="4941888"/>
            <a:ext cx="503237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</a:rPr>
              <a:t>0.4</a:t>
            </a:r>
          </a:p>
        </p:txBody>
      </p:sp>
      <p:sp>
        <p:nvSpPr>
          <p:cNvPr id="160815" name="Text Box 47"/>
          <p:cNvSpPr txBox="1">
            <a:spLocks noChangeArrowheads="1"/>
          </p:cNvSpPr>
          <p:nvPr/>
        </p:nvSpPr>
        <p:spPr bwMode="auto">
          <a:xfrm>
            <a:off x="4608513" y="5337175"/>
            <a:ext cx="503237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 rot="16200000">
            <a:off x="-821531" y="5055415"/>
            <a:ext cx="24114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rgbClr val="000000"/>
                </a:solidFill>
              </a:rPr>
              <a:t>[OII] fraction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785786" y="6478809"/>
            <a:ext cx="241141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Density [Galaxies/Mpc</a:t>
            </a:r>
            <a:r>
              <a:rPr lang="en-US" altLang="ja-JP" sz="1400" baseline="30000" dirty="0">
                <a:solidFill>
                  <a:srgbClr val="000000"/>
                </a:solidFill>
              </a:rPr>
              <a:t>2</a:t>
            </a:r>
            <a:r>
              <a:rPr lang="en-US" altLang="ja-JP" sz="1400" dirty="0"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6570" y="1000108"/>
            <a:ext cx="2858504" cy="281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図 38" descr="koyama08_fig10.JPG"/>
          <p:cNvPicPr>
            <a:picLocks noChangeAspect="1"/>
          </p:cNvPicPr>
          <p:nvPr/>
        </p:nvPicPr>
        <p:blipFill>
          <a:blip r:embed="rId7"/>
          <a:srcRect t="19615"/>
          <a:stretch>
            <a:fillRect/>
          </a:stretch>
        </p:blipFill>
        <p:spPr>
          <a:xfrm flipH="1">
            <a:off x="3643306" y="4214818"/>
            <a:ext cx="2857520" cy="2286016"/>
          </a:xfrm>
          <a:prstGeom prst="rect">
            <a:avLst/>
          </a:prstGeom>
        </p:spPr>
      </p:pic>
      <p:sp>
        <p:nvSpPr>
          <p:cNvPr id="160799" name="Text Box 31"/>
          <p:cNvSpPr txBox="1">
            <a:spLocks noChangeArrowheads="1"/>
          </p:cNvSpPr>
          <p:nvPr/>
        </p:nvSpPr>
        <p:spPr bwMode="auto">
          <a:xfrm>
            <a:off x="4071934" y="630776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err="1" smtClean="0">
                <a:solidFill>
                  <a:srgbClr val="00B050"/>
                </a:solidFill>
              </a:rPr>
              <a:t>Hα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sz="1600" dirty="0" smtClean="0">
                <a:solidFill>
                  <a:srgbClr val="00B050"/>
                </a:solidFill>
              </a:rPr>
              <a:t>@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rgbClr val="00B050"/>
                </a:solidFill>
              </a:rPr>
              <a:t>z=0.8</a:t>
            </a:r>
          </a:p>
        </p:txBody>
      </p:sp>
      <p:pic>
        <p:nvPicPr>
          <p:cNvPr id="40" name="Picture 46"/>
          <p:cNvPicPr>
            <a:picLocks noChangeAspect="1" noChangeArrowheads="1"/>
          </p:cNvPicPr>
          <p:nvPr/>
        </p:nvPicPr>
        <p:blipFill>
          <a:blip r:embed="rId8"/>
          <a:srcRect l="10328" r="123"/>
          <a:stretch>
            <a:fillRect/>
          </a:stretch>
        </p:blipFill>
        <p:spPr bwMode="auto">
          <a:xfrm flipH="1">
            <a:off x="6594853" y="4143380"/>
            <a:ext cx="247774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4265305" y="2506578"/>
            <a:ext cx="1735455" cy="201772"/>
          </a:xfrm>
          <a:prstGeom prst="ellipse">
            <a:avLst/>
          </a:prstGeom>
          <a:solidFill>
            <a:srgbClr val="92D050">
              <a:alpha val="50000"/>
            </a:srgbClr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 rot="-3600000">
            <a:off x="3624680" y="2934583"/>
            <a:ext cx="933909" cy="166219"/>
          </a:xfrm>
          <a:prstGeom prst="ellipse">
            <a:avLst/>
          </a:prstGeom>
          <a:solidFill>
            <a:srgbClr val="92D050">
              <a:alpha val="50000"/>
            </a:srgbClr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500562" y="1142984"/>
            <a:ext cx="1500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7A01"/>
              </a:buClr>
              <a:buSzPct val="65000"/>
              <a:buFont typeface="Wingdings" pitchFamily="2" charset="2"/>
              <a:buNone/>
            </a:pPr>
            <a:r>
              <a:rPr lang="en-US" altLang="ja-JP" sz="1600" dirty="0" smtClean="0"/>
              <a:t>(Koyama+09)</a:t>
            </a:r>
            <a:endParaRPr lang="ja-JP" altLang="en-US" sz="1600" dirty="0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7429520" y="1643050"/>
            <a:ext cx="1500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7A01"/>
              </a:buClr>
              <a:buSzPct val="65000"/>
              <a:buFont typeface="Wingdings" pitchFamily="2" charset="2"/>
              <a:buNone/>
            </a:pPr>
            <a:r>
              <a:rPr lang="en-US" altLang="ja-JP" sz="1600" dirty="0" smtClean="0"/>
              <a:t>(Hayashi+09)</a:t>
            </a:r>
            <a:endParaRPr lang="ja-JP" altLang="en-US" sz="1600" dirty="0"/>
          </a:p>
        </p:txBody>
      </p:sp>
      <p:sp>
        <p:nvSpPr>
          <p:cNvPr id="41" name="正方形/長方形 40"/>
          <p:cNvSpPr/>
          <p:nvPr/>
        </p:nvSpPr>
        <p:spPr>
          <a:xfrm>
            <a:off x="928662" y="4416990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（</a:t>
            </a:r>
            <a:r>
              <a:rPr lang="en-US" altLang="ja-JP" dirty="0" smtClean="0"/>
              <a:t>Poggianti+08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160807" name="Text Box 39"/>
          <p:cNvSpPr txBox="1">
            <a:spLocks noChangeArrowheads="1"/>
          </p:cNvSpPr>
          <p:nvPr/>
        </p:nvSpPr>
        <p:spPr bwMode="auto">
          <a:xfrm>
            <a:off x="357158" y="6215082"/>
            <a:ext cx="684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928662" y="3857628"/>
            <a:ext cx="211296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dirty="0">
                <a:solidFill>
                  <a:srgbClr val="00B050"/>
                </a:solidFill>
              </a:rPr>
              <a:t>[OII] </a:t>
            </a:r>
            <a:r>
              <a:rPr lang="en-US" altLang="ja-JP" sz="1600" dirty="0" smtClean="0">
                <a:solidFill>
                  <a:srgbClr val="00B050"/>
                </a:solidFill>
              </a:rPr>
              <a:t>@</a:t>
            </a:r>
            <a:r>
              <a:rPr lang="en-US" altLang="ja-JP" dirty="0" smtClean="0">
                <a:solidFill>
                  <a:srgbClr val="00B050"/>
                </a:solidFill>
              </a:rPr>
              <a:t> z=0.4-0.8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4143372" y="3845486"/>
            <a:ext cx="1571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>
                <a:solidFill>
                  <a:srgbClr val="00B050"/>
                </a:solidFill>
              </a:rPr>
              <a:t>PAH </a:t>
            </a:r>
            <a:r>
              <a:rPr lang="en-US" altLang="ja-JP" sz="1600" dirty="0" smtClean="0">
                <a:solidFill>
                  <a:srgbClr val="00B050"/>
                </a:solidFill>
              </a:rPr>
              <a:t>@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rgbClr val="00B050"/>
                </a:solidFill>
              </a:rPr>
              <a:t>z=0.8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4143372" y="4304892"/>
            <a:ext cx="1500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FF7A01"/>
              </a:buClr>
              <a:buSzPct val="65000"/>
              <a:buFont typeface="Wingdings" pitchFamily="2" charset="2"/>
              <a:buNone/>
            </a:pPr>
            <a:r>
              <a:rPr lang="en-US" altLang="ja-JP" sz="1600" dirty="0" smtClean="0"/>
              <a:t>(Koyama+08)</a:t>
            </a:r>
            <a:endParaRPr lang="ja-JP" altLang="en-US" sz="1600" dirty="0"/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3803662" y="6429396"/>
            <a:ext cx="241141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</a:rPr>
              <a:t>Density </a:t>
            </a:r>
            <a:r>
              <a:rPr lang="en-US" altLang="ja-JP" sz="1400" dirty="0">
                <a:solidFill>
                  <a:srgbClr val="000000"/>
                </a:solidFill>
              </a:rPr>
              <a:t>[Galaxies/Mpc</a:t>
            </a:r>
            <a:r>
              <a:rPr lang="en-US" altLang="ja-JP" sz="1400" baseline="30000" dirty="0">
                <a:solidFill>
                  <a:srgbClr val="000000"/>
                </a:solidFill>
              </a:rPr>
              <a:t>2</a:t>
            </a:r>
            <a:r>
              <a:rPr lang="en-US" altLang="ja-JP" sz="14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691910" y="6215082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high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61104" y="621508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low</a:t>
            </a:r>
            <a:endParaRPr kumimoji="1" lang="ja-JP" altLang="en-US" sz="1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86644" y="4304892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(Cooper </a:t>
            </a:r>
            <a:r>
              <a:rPr lang="en-US" altLang="ja-JP" sz="1600" dirty="0" smtClean="0"/>
              <a:t>+</a:t>
            </a:r>
            <a:r>
              <a:rPr kumimoji="1" lang="en-US" altLang="ja-JP" sz="1600" dirty="0" smtClean="0"/>
              <a:t>08)</a:t>
            </a:r>
            <a:endParaRPr kumimoji="1" lang="ja-JP" altLang="en-US" sz="1600" dirty="0"/>
          </a:p>
        </p:txBody>
      </p:sp>
      <p:sp>
        <p:nvSpPr>
          <p:cNvPr id="48" name="正方形/長方形 47"/>
          <p:cNvSpPr/>
          <p:nvPr/>
        </p:nvSpPr>
        <p:spPr>
          <a:xfrm>
            <a:off x="7139820" y="3916924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[OII] @ z=1</a:t>
            </a:r>
            <a:endParaRPr lang="ja-JP" altLang="en-US" dirty="0"/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7358082" y="6264519"/>
            <a:ext cx="928694" cy="3077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</a:rPr>
              <a:t>Density</a:t>
            </a:r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 rot="10800000">
            <a:off x="6340302" y="4590651"/>
            <a:ext cx="430887" cy="1071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sz="1600" dirty="0" smtClean="0"/>
              <a:t>l</a:t>
            </a:r>
            <a:r>
              <a:rPr kumimoji="1" lang="en-US" altLang="ja-JP" sz="1600" dirty="0" smtClean="0"/>
              <a:t>og &lt;SFR&gt;</a:t>
            </a:r>
            <a:endParaRPr kumimoji="1" lang="ja-JP" altLang="en-US" sz="16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53415" y="214290"/>
            <a:ext cx="840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Can we eventually see a reversal of the SFR-</a:t>
            </a:r>
            <a:r>
              <a:rPr kumimoji="1" lang="en-US" altLang="ja-JP" sz="2000" dirty="0" err="1" smtClean="0"/>
              <a:t>R</a:t>
            </a:r>
            <a:r>
              <a:rPr kumimoji="1" lang="en-US" altLang="ja-JP" dirty="0" err="1" smtClean="0"/>
              <a:t>c</a:t>
            </a:r>
            <a:r>
              <a:rPr kumimoji="1" lang="en-US" altLang="ja-JP" sz="2000" dirty="0" smtClean="0"/>
              <a:t> / SFR-density relations?</a:t>
            </a:r>
            <a:endParaRPr kumimoji="1" lang="ja-JP" altLang="en-US" sz="2000" dirty="0"/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 rot="2700000">
            <a:off x="7091936" y="5242645"/>
            <a:ext cx="1938980" cy="252434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 rot="18900000" flipH="1">
            <a:off x="6679946" y="4803438"/>
            <a:ext cx="878180" cy="202057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Oval 14"/>
          <p:cNvSpPr>
            <a:spLocks noChangeArrowheads="1"/>
          </p:cNvSpPr>
          <p:nvPr/>
        </p:nvSpPr>
        <p:spPr bwMode="auto">
          <a:xfrm rot="1800000">
            <a:off x="4792787" y="5724823"/>
            <a:ext cx="936172" cy="148130"/>
          </a:xfrm>
          <a:prstGeom prst="ellipse">
            <a:avLst/>
          </a:prstGeom>
          <a:solidFill>
            <a:srgbClr val="92D050">
              <a:alpha val="50000"/>
            </a:srgbClr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 rot="19800000" flipH="1">
            <a:off x="4090135" y="5724823"/>
            <a:ext cx="936172" cy="148130"/>
          </a:xfrm>
          <a:prstGeom prst="ellipse">
            <a:avLst/>
          </a:prstGeom>
          <a:solidFill>
            <a:srgbClr val="92D050">
              <a:alpha val="50000"/>
            </a:srgbClr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715140" y="628652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high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8404310" y="6286520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low</a:t>
            </a:r>
            <a:endParaRPr kumimoji="1" lang="ja-JP" altLang="en-US" sz="1400" dirty="0"/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714348" y="3621289"/>
            <a:ext cx="241141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</a:rPr>
              <a:t>Radius [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Mpc</a:t>
            </a:r>
            <a:r>
              <a:rPr lang="en-US" altLang="ja-JP" sz="1400" dirty="0" smtClean="0">
                <a:solidFill>
                  <a:srgbClr val="000000"/>
                </a:solidFill>
              </a:rPr>
              <a:t>]</a:t>
            </a:r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3714744" y="3571876"/>
            <a:ext cx="241141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</a:rPr>
              <a:t>Radius [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arcmin</a:t>
            </a:r>
            <a:r>
              <a:rPr lang="en-US" altLang="ja-JP" sz="1400" dirty="0" smtClean="0">
                <a:solidFill>
                  <a:srgbClr val="000000"/>
                </a:solidFill>
              </a:rPr>
              <a:t>]</a:t>
            </a:r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60" name="Text Box 52"/>
          <p:cNvSpPr txBox="1">
            <a:spLocks noChangeArrowheads="1"/>
          </p:cNvSpPr>
          <p:nvPr/>
        </p:nvSpPr>
        <p:spPr bwMode="auto">
          <a:xfrm>
            <a:off x="6589744" y="3621289"/>
            <a:ext cx="241141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rgbClr val="000000"/>
                </a:solidFill>
              </a:rPr>
              <a:t>Radius [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arcmin</a:t>
            </a:r>
            <a:r>
              <a:rPr lang="en-US" altLang="ja-JP" sz="1400" dirty="0" smtClean="0">
                <a:solidFill>
                  <a:srgbClr val="000000"/>
                </a:solidFill>
              </a:rPr>
              <a:t>]</a:t>
            </a:r>
            <a:endParaRPr lang="en-US" altLang="ja-JP" sz="1400" dirty="0">
              <a:solidFill>
                <a:srgbClr val="000000"/>
              </a:solidFill>
            </a:endParaRPr>
          </a:p>
        </p:txBody>
      </p:sp>
      <p:sp>
        <p:nvSpPr>
          <p:cNvPr id="62" name="テキスト ボックス 6"/>
          <p:cNvSpPr txBox="1">
            <a:spLocks noChangeArrowheads="1"/>
          </p:cNvSpPr>
          <p:nvPr/>
        </p:nvSpPr>
        <p:spPr bwMode="auto">
          <a:xfrm>
            <a:off x="6544546" y="6519446"/>
            <a:ext cx="26709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altLang="ja-JP" sz="1600" dirty="0" smtClean="0">
                <a:latin typeface="Arial" pitchFamily="34" charset="0"/>
                <a:ea typeface="HG正楷書体-PRO" pitchFamily="66" charset="-128"/>
                <a:cs typeface="Arial" pitchFamily="34" charset="0"/>
              </a:rPr>
              <a:t>ee also </a:t>
            </a:r>
            <a:r>
              <a:rPr lang="en-US" altLang="ja-JP" sz="1600" dirty="0" err="1" smtClean="0">
                <a:latin typeface="Arial" pitchFamily="34" charset="0"/>
                <a:ea typeface="HG正楷書体-PRO" pitchFamily="66" charset="-128"/>
                <a:cs typeface="Arial" pitchFamily="34" charset="0"/>
              </a:rPr>
              <a:t>Elbaz</a:t>
            </a:r>
            <a:r>
              <a:rPr lang="en-US" altLang="ja-JP" sz="1600" dirty="0" smtClean="0">
                <a:latin typeface="Arial" pitchFamily="34" charset="0"/>
                <a:ea typeface="HG正楷書体-PRO" pitchFamily="66" charset="-128"/>
                <a:cs typeface="Arial" pitchFamily="34" charset="0"/>
              </a:rPr>
              <a:t> </a:t>
            </a:r>
            <a:r>
              <a:rPr lang="en-US" altLang="ja-JP" sz="1600" dirty="0">
                <a:latin typeface="Arial" pitchFamily="34" charset="0"/>
                <a:ea typeface="HG正楷書体-PRO" pitchFamily="66" charset="-128"/>
                <a:cs typeface="Arial" pitchFamily="34" charset="0"/>
              </a:rPr>
              <a:t>et al. (2007)</a:t>
            </a:r>
            <a:endParaRPr lang="ja-JP" altLang="en-US" sz="1600" dirty="0">
              <a:latin typeface="Arial" pitchFamily="34" charset="0"/>
              <a:ea typeface="HG正楷書体-PRO" pitchFamily="66" charset="-128"/>
              <a:cs typeface="Arial" pitchFamily="34" charset="0"/>
            </a:endParaRPr>
          </a:p>
        </p:txBody>
      </p:sp>
      <p:pic>
        <p:nvPicPr>
          <p:cNvPr id="61" name="図 60" descr="poggianti08_density.JPG"/>
          <p:cNvPicPr>
            <a:picLocks noChangeAspect="1"/>
          </p:cNvPicPr>
          <p:nvPr/>
        </p:nvPicPr>
        <p:blipFill>
          <a:blip r:embed="rId9"/>
          <a:srcRect l="17014" r="1566"/>
          <a:stretch>
            <a:fillRect/>
          </a:stretch>
        </p:blipFill>
        <p:spPr>
          <a:xfrm flipH="1">
            <a:off x="285720" y="4178566"/>
            <a:ext cx="3357586" cy="2393706"/>
          </a:xfrm>
          <a:prstGeom prst="rect">
            <a:avLst/>
          </a:prstGeom>
        </p:spPr>
      </p:pic>
      <p:sp>
        <p:nvSpPr>
          <p:cNvPr id="63" name="Oval 12"/>
          <p:cNvSpPr>
            <a:spLocks noChangeArrowheads="1"/>
          </p:cNvSpPr>
          <p:nvPr/>
        </p:nvSpPr>
        <p:spPr bwMode="auto">
          <a:xfrm rot="-2100000">
            <a:off x="664310" y="5248093"/>
            <a:ext cx="2192778" cy="267804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500034" y="4357694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 smtClean="0"/>
              <a:t>（</a:t>
            </a:r>
            <a:r>
              <a:rPr lang="en-US" altLang="ja-JP" dirty="0" smtClean="0"/>
              <a:t>Poggianti+08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 rot="16200000">
            <a:off x="-144037" y="507320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SSFR</a:t>
            </a:r>
            <a:endParaRPr kumimoji="1" lang="ja-JP" altLang="en-US" dirty="0"/>
          </a:p>
        </p:txBody>
      </p:sp>
      <p:sp>
        <p:nvSpPr>
          <p:cNvPr id="66" name="Oval 12"/>
          <p:cNvSpPr>
            <a:spLocks noChangeArrowheads="1"/>
          </p:cNvSpPr>
          <p:nvPr/>
        </p:nvSpPr>
        <p:spPr bwMode="auto">
          <a:xfrm rot="1800000" flipH="1">
            <a:off x="2432714" y="4977249"/>
            <a:ext cx="1096916" cy="177116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0" grpId="0" animBg="1"/>
      <p:bldP spid="160782" grpId="0" animBg="1"/>
      <p:bldP spid="160783" grpId="0" animBg="1"/>
      <p:bldP spid="34" grpId="0" animBg="1"/>
      <p:bldP spid="35" grpId="0" animBg="1"/>
      <p:bldP spid="52" grpId="0" animBg="1"/>
      <p:bldP spid="53" grpId="0" animBg="1"/>
      <p:bldP spid="54" grpId="0" animBg="1"/>
      <p:bldP spid="56" grpId="0" animBg="1"/>
      <p:bldP spid="63" grpId="0" animBg="1"/>
      <p:bldP spid="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5888"/>
            <a:ext cx="8429684" cy="1143000"/>
          </a:xfrm>
        </p:spPr>
        <p:txBody>
          <a:bodyPr/>
          <a:lstStyle/>
          <a:p>
            <a:r>
              <a:rPr lang="en-US" altLang="ja-JP" sz="3200" dirty="0"/>
              <a:t>Emergence of </a:t>
            </a:r>
            <a:r>
              <a:rPr lang="en-US" altLang="ja-JP" sz="3200" dirty="0" smtClean="0"/>
              <a:t>the red-sequence </a:t>
            </a:r>
            <a:r>
              <a:rPr lang="en-US" altLang="ja-JP" sz="3200" dirty="0"/>
              <a:t>at </a:t>
            </a:r>
            <a:r>
              <a:rPr lang="en-US" altLang="ja-JP" sz="3200" dirty="0" smtClean="0"/>
              <a:t>z~2             in proto-clusters?</a:t>
            </a:r>
            <a:endParaRPr lang="en-US" altLang="ja-JP" sz="3200" dirty="0"/>
          </a:p>
        </p:txBody>
      </p:sp>
      <p:pic>
        <p:nvPicPr>
          <p:cNvPr id="2239492" name="Picture 4" descr="1138_j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484313"/>
            <a:ext cx="4572000" cy="4537075"/>
          </a:xfrm>
          <a:noFill/>
          <a:ln/>
        </p:spPr>
      </p:pic>
      <p:sp>
        <p:nvSpPr>
          <p:cNvPr id="2239493" name="Text Box 5"/>
          <p:cNvSpPr txBox="1">
            <a:spLocks noChangeArrowheads="1"/>
          </p:cNvSpPr>
          <p:nvPr/>
        </p:nvSpPr>
        <p:spPr bwMode="auto">
          <a:xfrm>
            <a:off x="735013" y="2420938"/>
            <a:ext cx="16764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60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● </a:t>
            </a:r>
            <a:r>
              <a:rPr kumimoji="0" lang="en-US" altLang="ja-JP" sz="1600" b="1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DRG</a:t>
            </a:r>
            <a:r>
              <a:rPr kumimoji="0" lang="en-US" altLang="ja-JP" sz="160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(</a:t>
            </a:r>
            <a:r>
              <a:rPr kumimoji="0" lang="en-US" altLang="ja-JP" sz="1600" b="1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J-K&gt;2.3)</a:t>
            </a:r>
          </a:p>
        </p:txBody>
      </p:sp>
      <p:sp>
        <p:nvSpPr>
          <p:cNvPr id="2239494" name="Oval 6"/>
          <p:cNvSpPr>
            <a:spLocks noChangeArrowheads="1"/>
          </p:cNvSpPr>
          <p:nvPr/>
        </p:nvSpPr>
        <p:spPr bwMode="auto">
          <a:xfrm>
            <a:off x="2195513" y="3284538"/>
            <a:ext cx="647700" cy="360362"/>
          </a:xfrm>
          <a:prstGeom prst="ellipse">
            <a:avLst/>
          </a:prstGeom>
          <a:noFill/>
          <a:ln w="1905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39495" name="Text Box 7"/>
          <p:cNvSpPr txBox="1">
            <a:spLocks noChangeArrowheads="1"/>
          </p:cNvSpPr>
          <p:nvPr/>
        </p:nvSpPr>
        <p:spPr bwMode="auto">
          <a:xfrm>
            <a:off x="1295400" y="2852738"/>
            <a:ext cx="396875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200">
                <a:solidFill>
                  <a:schemeClr val="bg2"/>
                </a:solidFill>
                <a:latin typeface="Garamond" pitchFamily="18" charset="0"/>
                <a:ea typeface="ＭＳ Ｐ明朝" charset="-128"/>
              </a:rPr>
              <a:t>RG</a:t>
            </a:r>
          </a:p>
        </p:txBody>
      </p:sp>
      <p:pic>
        <p:nvPicPr>
          <p:cNvPr id="2239496" name="Picture 8" descr="0943_j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528763"/>
            <a:ext cx="453548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9498" name="Text Box 10"/>
          <p:cNvSpPr txBox="1">
            <a:spLocks noChangeArrowheads="1"/>
          </p:cNvSpPr>
          <p:nvPr/>
        </p:nvSpPr>
        <p:spPr bwMode="auto">
          <a:xfrm>
            <a:off x="5075238" y="2420938"/>
            <a:ext cx="19446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60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●</a:t>
            </a:r>
            <a:r>
              <a:rPr kumimoji="0" lang="en-US" altLang="ja-JP" sz="1600" b="1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 r-JHK  </a:t>
            </a:r>
            <a:r>
              <a:rPr kumimoji="0" lang="en-US" altLang="ja-JP" sz="1600" b="1">
                <a:solidFill>
                  <a:srgbClr val="33CC33"/>
                </a:solidFill>
                <a:latin typeface="Garamond" pitchFamily="18" charset="0"/>
                <a:ea typeface="ＭＳ Ｐ明朝" charset="-128"/>
              </a:rPr>
              <a:t> </a:t>
            </a:r>
            <a:r>
              <a:rPr kumimoji="0" lang="en-US" altLang="ja-JP" sz="1600">
                <a:solidFill>
                  <a:srgbClr val="66FF33"/>
                </a:solidFill>
                <a:latin typeface="Garamond" pitchFamily="18" charset="0"/>
                <a:ea typeface="ＭＳ Ｐ明朝" charset="-128"/>
              </a:rPr>
              <a:t>● </a:t>
            </a:r>
            <a:r>
              <a:rPr kumimoji="0" lang="en-US" altLang="ja-JP" sz="1600" b="1">
                <a:solidFill>
                  <a:srgbClr val="66FF33"/>
                </a:solidFill>
                <a:latin typeface="Garamond" pitchFamily="18" charset="0"/>
                <a:ea typeface="ＭＳ Ｐ明朝" charset="-128"/>
              </a:rPr>
              <a:t>b-JHK</a:t>
            </a:r>
          </a:p>
        </p:txBody>
      </p:sp>
      <p:sp>
        <p:nvSpPr>
          <p:cNvPr id="2239499" name="Oval 11"/>
          <p:cNvSpPr>
            <a:spLocks noChangeArrowheads="1"/>
          </p:cNvSpPr>
          <p:nvPr/>
        </p:nvSpPr>
        <p:spPr bwMode="auto">
          <a:xfrm>
            <a:off x="6588125" y="2852738"/>
            <a:ext cx="647700" cy="360362"/>
          </a:xfrm>
          <a:prstGeom prst="ellipse">
            <a:avLst/>
          </a:prstGeom>
          <a:noFill/>
          <a:ln w="19050" cap="sq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39500" name="Text Box 12"/>
          <p:cNvSpPr txBox="1">
            <a:spLocks noChangeArrowheads="1"/>
          </p:cNvSpPr>
          <p:nvPr/>
        </p:nvSpPr>
        <p:spPr bwMode="auto">
          <a:xfrm>
            <a:off x="3546475" y="5786454"/>
            <a:ext cx="23939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Kodama et al. (2007)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2144" y="6357958"/>
            <a:ext cx="85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red sequence seems to be emerging </a:t>
            </a:r>
            <a:r>
              <a:rPr lang="en-US" altLang="ja-JP" dirty="0" smtClean="0"/>
              <a:t>between z=3 and </a:t>
            </a:r>
            <a:r>
              <a:rPr kumimoji="1" lang="en-US" altLang="ja-JP" dirty="0" smtClean="0"/>
              <a:t>2  ( 2 &lt; </a:t>
            </a:r>
            <a:r>
              <a:rPr kumimoji="1" lang="en-US" altLang="ja-JP" dirty="0" err="1" smtClean="0"/>
              <a:t>T</a:t>
            </a:r>
            <a:r>
              <a:rPr kumimoji="1" lang="en-US" altLang="ja-JP" sz="1400" dirty="0" err="1" smtClean="0"/>
              <a:t>univ</a:t>
            </a:r>
            <a:r>
              <a:rPr lang="en-US" altLang="ja-JP" dirty="0" smtClean="0"/>
              <a:t>[</a:t>
            </a:r>
            <a:r>
              <a:rPr kumimoji="1" lang="en-US" altLang="ja-JP" dirty="0" err="1" smtClean="0"/>
              <a:t>Gyr</a:t>
            </a:r>
            <a:r>
              <a:rPr lang="en-US" altLang="ja-JP" dirty="0" smtClean="0"/>
              <a:t>] </a:t>
            </a:r>
            <a:r>
              <a:rPr kumimoji="1" lang="en-US" altLang="ja-JP" dirty="0" smtClean="0"/>
              <a:t>&lt; 3).</a:t>
            </a:r>
            <a:endParaRPr kumimoji="1" lang="ja-JP" altLang="en-US" dirty="0"/>
          </a:p>
        </p:txBody>
      </p:sp>
      <p:sp>
        <p:nvSpPr>
          <p:cNvPr id="2239491" name="Text Box 3"/>
          <p:cNvSpPr txBox="1">
            <a:spLocks noChangeArrowheads="1"/>
          </p:cNvSpPr>
          <p:nvPr/>
        </p:nvSpPr>
        <p:spPr bwMode="auto">
          <a:xfrm>
            <a:off x="1561189" y="1181385"/>
            <a:ext cx="201067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z~2</a:t>
            </a:r>
            <a:r>
              <a:rPr kumimoji="0" lang="en-US" altLang="ja-JP" sz="2400" b="1" dirty="0" smtClean="0">
                <a:solidFill>
                  <a:srgbClr val="FF3300"/>
                </a:solidFill>
                <a:latin typeface="+mn-lt"/>
                <a:ea typeface="ＭＳ Ｐ明朝" charset="-128"/>
              </a:rPr>
              <a:t> </a:t>
            </a:r>
            <a:r>
              <a:rPr kumimoji="0" lang="en-US" altLang="ja-JP" sz="2000" dirty="0" smtClean="0">
                <a:latin typeface="+mn-lt"/>
                <a:ea typeface="ＭＳ Ｐ明朝" charset="-128"/>
              </a:rPr>
              <a:t>(PKS1138)</a:t>
            </a:r>
            <a:endParaRPr kumimoji="0" lang="en-US" altLang="ja-JP" sz="2400" dirty="0">
              <a:latin typeface="+mn-lt"/>
              <a:ea typeface="ＭＳ Ｐ明朝" charset="-128"/>
            </a:endParaRPr>
          </a:p>
        </p:txBody>
      </p:sp>
      <p:sp>
        <p:nvSpPr>
          <p:cNvPr id="2239497" name="Text Box 9"/>
          <p:cNvSpPr txBox="1">
            <a:spLocks noChangeArrowheads="1"/>
          </p:cNvSpPr>
          <p:nvPr/>
        </p:nvSpPr>
        <p:spPr bwMode="auto">
          <a:xfrm>
            <a:off x="5885437" y="1214422"/>
            <a:ext cx="204414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0000FF"/>
                </a:solidFill>
                <a:latin typeface="+mn-lt"/>
                <a:ea typeface="ＭＳ Ｐ明朝" charset="-128"/>
              </a:rPr>
              <a:t>z~3</a:t>
            </a:r>
            <a:r>
              <a:rPr kumimoji="0" lang="en-US" altLang="ja-JP" sz="2400" dirty="0" smtClean="0">
                <a:solidFill>
                  <a:srgbClr val="FF3300"/>
                </a:solidFill>
                <a:latin typeface="+mn-lt"/>
                <a:ea typeface="ＭＳ Ｐ明朝" charset="-128"/>
              </a:rPr>
              <a:t> </a:t>
            </a:r>
            <a:r>
              <a:rPr kumimoji="0" lang="en-US" altLang="ja-JP" sz="2000" dirty="0" smtClean="0">
                <a:latin typeface="+mn-lt"/>
                <a:ea typeface="ＭＳ Ｐ明朝" charset="-128"/>
              </a:rPr>
              <a:t>(USS0943)</a:t>
            </a:r>
            <a:endParaRPr kumimoji="0" lang="en-US" altLang="ja-JP" sz="2400" dirty="0">
              <a:latin typeface="+mn-lt"/>
              <a:ea typeface="ＭＳ Ｐ明朝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14290"/>
            <a:ext cx="8686800" cy="1143000"/>
          </a:xfrm>
        </p:spPr>
        <p:txBody>
          <a:bodyPr/>
          <a:lstStyle/>
          <a:p>
            <a:r>
              <a:rPr lang="en-US" altLang="ja-JP" sz="4000" dirty="0" smtClean="0"/>
              <a:t>Summary</a:t>
            </a:r>
            <a:endParaRPr lang="en-US" altLang="ja-JP" sz="4000" dirty="0"/>
          </a:p>
        </p:txBody>
      </p:sp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71612"/>
            <a:ext cx="8640763" cy="428628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dirty="0" smtClean="0"/>
              <a:t>Starbursts/truncation of galaxies in groups/ outskirts of clusters at z&lt;1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3300"/>
                </a:solidFill>
              </a:rPr>
              <a:t>                      </a:t>
            </a:r>
            <a:r>
              <a:rPr lang="en-US" altLang="ja-JP" dirty="0" smtClean="0">
                <a:solidFill>
                  <a:srgbClr val="FF3300"/>
                </a:solidFill>
                <a:sym typeface="Wingdings" pitchFamily="2" charset="2"/>
              </a:rPr>
              <a:t> </a:t>
            </a:r>
            <a:r>
              <a:rPr lang="en-US" altLang="ja-JP" i="1" dirty="0" smtClean="0">
                <a:solidFill>
                  <a:srgbClr val="FF3300"/>
                </a:solidFill>
                <a:sym typeface="Wingdings" pitchFamily="2" charset="2"/>
              </a:rPr>
              <a:t>External effects</a:t>
            </a:r>
            <a:r>
              <a:rPr lang="ja-JP" altLang="en-US" i="1" dirty="0" smtClean="0">
                <a:solidFill>
                  <a:srgbClr val="FF3300"/>
                </a:solidFill>
                <a:sym typeface="Wingdings" pitchFamily="2" charset="2"/>
              </a:rPr>
              <a:t> </a:t>
            </a:r>
            <a:r>
              <a:rPr lang="en-US" altLang="ja-JP" i="1" dirty="0" smtClean="0">
                <a:solidFill>
                  <a:srgbClr val="FF3300"/>
                </a:solidFill>
                <a:sym typeface="Wingdings" pitchFamily="2" charset="2"/>
              </a:rPr>
              <a:t>(“Nurture”)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3300"/>
                </a:solidFill>
                <a:sym typeface="Wingdings" pitchFamily="2" charset="2"/>
              </a:rPr>
              <a:t>                           (galaxy-galaxy interaction?)</a:t>
            </a:r>
            <a:endParaRPr lang="en-US" altLang="ja-JP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ja-JP" dirty="0" smtClean="0"/>
              <a:t>Formation of massive galaxies in cluster cores at z&gt;1.5-2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3300"/>
                </a:solidFill>
              </a:rPr>
              <a:t>                      </a:t>
            </a:r>
            <a:r>
              <a:rPr lang="en-US" altLang="ja-JP" dirty="0" smtClean="0">
                <a:solidFill>
                  <a:srgbClr val="FF3300"/>
                </a:solidFill>
                <a:sym typeface="Wingdings" pitchFamily="2" charset="2"/>
              </a:rPr>
              <a:t> </a:t>
            </a:r>
            <a:r>
              <a:rPr lang="en-US" altLang="ja-JP" i="1" dirty="0" smtClean="0">
                <a:solidFill>
                  <a:srgbClr val="FF3300"/>
                </a:solidFill>
                <a:sym typeface="Wingdings" pitchFamily="2" charset="2"/>
              </a:rPr>
              <a:t>Intrinsic effects (“Nature”)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FF3300"/>
                </a:solidFill>
                <a:sym typeface="Wingdings" pitchFamily="2" charset="2"/>
              </a:rPr>
              <a:t>                           (galaxy formation bias?)</a:t>
            </a:r>
            <a:endParaRPr lang="en-US" altLang="ja-JP" dirty="0">
              <a:solidFill>
                <a:srgbClr val="FF33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844" y="6143644"/>
            <a:ext cx="884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7030A0"/>
                </a:solidFill>
              </a:rPr>
              <a:t>“Inside-out propagation/truncation of star formation in clusters?”</a:t>
            </a:r>
            <a:endParaRPr kumimoji="1" lang="ja-JP" altLang="en-US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62" name="Picture 2" descr="z3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125538"/>
            <a:ext cx="1800225" cy="1800225"/>
          </a:xfrm>
          <a:noFill/>
          <a:ln>
            <a:solidFill>
              <a:schemeClr val="tx1"/>
            </a:solidFill>
          </a:ln>
        </p:spPr>
      </p:pic>
      <p:pic>
        <p:nvPicPr>
          <p:cNvPr id="1781763" name="Picture 3" descr="z0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555875" y="1125538"/>
            <a:ext cx="1800225" cy="1800225"/>
          </a:xfrm>
          <a:noFill/>
          <a:ln>
            <a:solidFill>
              <a:schemeClr val="tx1"/>
            </a:solidFill>
          </a:ln>
        </p:spPr>
      </p:pic>
      <p:pic>
        <p:nvPicPr>
          <p:cNvPr id="1781764" name="Picture 4" descr="z0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55650" y="2924175"/>
            <a:ext cx="1801813" cy="1801813"/>
          </a:xfrm>
          <a:noFill/>
          <a:ln>
            <a:solidFill>
              <a:schemeClr val="tx1"/>
            </a:solidFill>
          </a:ln>
        </p:spPr>
      </p:pic>
      <p:pic>
        <p:nvPicPr>
          <p:cNvPr id="1781765" name="Picture 5" descr="z0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2555875" y="2924175"/>
            <a:ext cx="1800225" cy="1800225"/>
          </a:xfrm>
          <a:noFill/>
          <a:ln>
            <a:solidFill>
              <a:schemeClr val="tx1"/>
            </a:solidFill>
          </a:ln>
        </p:spPr>
      </p:pic>
      <p:pic>
        <p:nvPicPr>
          <p:cNvPr id="1781766" name="Picture 6" descr="z0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4724400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81767" name="Picture 7" descr="z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4724400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81768" name="Text Box 8"/>
          <p:cNvSpPr txBox="1">
            <a:spLocks noChangeArrowheads="1"/>
          </p:cNvSpPr>
          <p:nvPr/>
        </p:nvSpPr>
        <p:spPr bwMode="auto">
          <a:xfrm>
            <a:off x="804863" y="1179513"/>
            <a:ext cx="67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ea typeface="ＭＳ Ｐゴシック" pitchFamily="50" charset="-128"/>
              </a:rPr>
              <a:t>z = 30</a:t>
            </a:r>
          </a:p>
        </p:txBody>
      </p:sp>
      <p:sp>
        <p:nvSpPr>
          <p:cNvPr id="1781769" name="Text Box 9"/>
          <p:cNvSpPr txBox="1">
            <a:spLocks noChangeArrowheads="1"/>
          </p:cNvSpPr>
          <p:nvPr/>
        </p:nvSpPr>
        <p:spPr bwMode="auto">
          <a:xfrm>
            <a:off x="2627313" y="1179513"/>
            <a:ext cx="57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ea typeface="ＭＳ Ｐゴシック" pitchFamily="50" charset="-128"/>
              </a:rPr>
              <a:t>z = 5</a:t>
            </a:r>
          </a:p>
        </p:txBody>
      </p:sp>
      <p:sp>
        <p:nvSpPr>
          <p:cNvPr id="1781770" name="Text Box 10"/>
          <p:cNvSpPr txBox="1">
            <a:spLocks noChangeArrowheads="1"/>
          </p:cNvSpPr>
          <p:nvPr/>
        </p:nvSpPr>
        <p:spPr bwMode="auto">
          <a:xfrm>
            <a:off x="2627313" y="2979738"/>
            <a:ext cx="57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ea typeface="ＭＳ Ｐゴシック" pitchFamily="50" charset="-128"/>
              </a:rPr>
              <a:t>z = 2</a:t>
            </a:r>
          </a:p>
        </p:txBody>
      </p:sp>
      <p:sp>
        <p:nvSpPr>
          <p:cNvPr id="1781771" name="Text Box 11"/>
          <p:cNvSpPr txBox="1">
            <a:spLocks noChangeArrowheads="1"/>
          </p:cNvSpPr>
          <p:nvPr/>
        </p:nvSpPr>
        <p:spPr bwMode="auto">
          <a:xfrm>
            <a:off x="827088" y="2979738"/>
            <a:ext cx="57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ea typeface="ＭＳ Ｐゴシック" pitchFamily="50" charset="-128"/>
              </a:rPr>
              <a:t>z = 3</a:t>
            </a:r>
          </a:p>
        </p:txBody>
      </p:sp>
      <p:sp>
        <p:nvSpPr>
          <p:cNvPr id="1781772" name="Text Box 12"/>
          <p:cNvSpPr txBox="1">
            <a:spLocks noChangeArrowheads="1"/>
          </p:cNvSpPr>
          <p:nvPr/>
        </p:nvSpPr>
        <p:spPr bwMode="auto">
          <a:xfrm>
            <a:off x="2627313" y="4779963"/>
            <a:ext cx="57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ea typeface="ＭＳ Ｐゴシック" pitchFamily="50" charset="-128"/>
              </a:rPr>
              <a:t>z = 0</a:t>
            </a:r>
          </a:p>
        </p:txBody>
      </p:sp>
      <p:sp>
        <p:nvSpPr>
          <p:cNvPr id="1781773" name="Text Box 13"/>
          <p:cNvSpPr txBox="1">
            <a:spLocks noChangeArrowheads="1"/>
          </p:cNvSpPr>
          <p:nvPr/>
        </p:nvSpPr>
        <p:spPr bwMode="auto">
          <a:xfrm>
            <a:off x="827088" y="4779963"/>
            <a:ext cx="573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bg1"/>
                </a:solidFill>
                <a:ea typeface="ＭＳ Ｐゴシック" pitchFamily="50" charset="-128"/>
              </a:rPr>
              <a:t>z = 1</a:t>
            </a:r>
          </a:p>
        </p:txBody>
      </p:sp>
      <p:sp>
        <p:nvSpPr>
          <p:cNvPr id="1781775" name="Rectangle 15"/>
          <p:cNvSpPr>
            <a:spLocks noGrp="1" noRot="1" noChangeArrowheads="1"/>
          </p:cNvSpPr>
          <p:nvPr>
            <p:ph type="title"/>
          </p:nvPr>
        </p:nvSpPr>
        <p:spPr>
          <a:xfrm>
            <a:off x="0" y="73025"/>
            <a:ext cx="9144000" cy="692150"/>
          </a:xfrm>
          <a:noFill/>
          <a:ln/>
        </p:spPr>
        <p:txBody>
          <a:bodyPr/>
          <a:lstStyle/>
          <a:p>
            <a:r>
              <a:rPr lang="en-US" altLang="ja-JP" sz="4000" dirty="0">
                <a:ea typeface="HG明朝B" pitchFamily="17" charset="-128"/>
              </a:rPr>
              <a:t>Origin of Environmental Dependence</a:t>
            </a:r>
          </a:p>
        </p:txBody>
      </p:sp>
      <p:pic>
        <p:nvPicPr>
          <p:cNvPr id="1781777" name="Picture 17" descr="env"/>
          <p:cNvPicPr>
            <a:picLocks noChangeAspect="1" noChangeArrowheads="1"/>
          </p:cNvPicPr>
          <p:nvPr/>
        </p:nvPicPr>
        <p:blipFill>
          <a:blip r:embed="rId9">
            <a:lum contrast="6000"/>
          </a:blip>
          <a:srcRect l="3342" r="6741" b="40994"/>
          <a:stretch>
            <a:fillRect/>
          </a:stretch>
        </p:blipFill>
        <p:spPr bwMode="auto">
          <a:xfrm>
            <a:off x="4467285" y="915122"/>
            <a:ext cx="4462433" cy="2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78" name="Text Box 18"/>
          <p:cNvSpPr txBox="1">
            <a:spLocks noChangeArrowheads="1"/>
          </p:cNvSpPr>
          <p:nvPr/>
        </p:nvSpPr>
        <p:spPr bwMode="auto">
          <a:xfrm>
            <a:off x="4502213" y="4050763"/>
            <a:ext cx="4570381" cy="240065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b="1" i="1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Nature? (intrinsic)</a:t>
            </a:r>
            <a:endParaRPr kumimoji="0" lang="en-US" altLang="ja-JP" sz="2000" b="1" i="1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earlier galaxy formation and  more massive haloes in dense environments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 </a:t>
            </a:r>
            <a:r>
              <a:rPr kumimoji="0" lang="en-US" altLang="ja-JP" sz="2000" b="1" i="1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Nurture? (external)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galaxy-galaxy interaction/mergers, gas-stripping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 rot="5400000">
            <a:off x="1411662" y="3269058"/>
            <a:ext cx="605636" cy="1143007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857224" y="3214686"/>
            <a:ext cx="176881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b="1" dirty="0">
                <a:solidFill>
                  <a:srgbClr val="FF3300"/>
                </a:solidFill>
                <a:latin typeface="Garamond" pitchFamily="18" charset="0"/>
                <a:ea typeface="ＭＳ Ｐ明朝" pitchFamily="18" charset="-128"/>
              </a:rPr>
              <a:t>MOIRCS (NIR)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2249838" y="3631172"/>
            <a:ext cx="75052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b="1" dirty="0">
                <a:solidFill>
                  <a:srgbClr val="FFFF00"/>
                </a:solidFill>
                <a:latin typeface="Garamond" pitchFamily="18" charset="0"/>
                <a:ea typeface="ＭＳ Ｐ明朝" pitchFamily="18" charset="-128"/>
              </a:rPr>
              <a:t>4’×7’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 rot="-5400000">
            <a:off x="464315" y="4250537"/>
            <a:ext cx="2500330" cy="2571768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960523" y="4488428"/>
            <a:ext cx="96853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b="1" dirty="0" smtClean="0">
                <a:solidFill>
                  <a:srgbClr val="FFFF00"/>
                </a:solidFill>
                <a:latin typeface="Garamond" pitchFamily="18" charset="0"/>
                <a:ea typeface="ＭＳ Ｐ明朝" pitchFamily="18" charset="-128"/>
              </a:rPr>
              <a:t>34’×27</a:t>
            </a:r>
            <a:r>
              <a:rPr kumimoji="0" lang="en-US" altLang="ja-JP" b="1" dirty="0">
                <a:solidFill>
                  <a:srgbClr val="FFFF00"/>
                </a:solidFill>
                <a:latin typeface="Garamond" pitchFamily="18" charset="0"/>
                <a:ea typeface="ＭＳ Ｐ明朝" pitchFamily="18" charset="-128"/>
              </a:rPr>
              <a:t>’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714348" y="4286256"/>
            <a:ext cx="229742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sz="2000" b="1" dirty="0" err="1" smtClean="0">
                <a:solidFill>
                  <a:srgbClr val="FF3300"/>
                </a:solidFill>
                <a:latin typeface="Garamond" pitchFamily="18" charset="0"/>
                <a:ea typeface="ＭＳ Ｐ明朝" pitchFamily="18" charset="-128"/>
              </a:rPr>
              <a:t>Suprime</a:t>
            </a:r>
            <a:r>
              <a:rPr kumimoji="0" lang="en-US" altLang="ja-JP" sz="2000" b="1" dirty="0" smtClean="0">
                <a:solidFill>
                  <a:srgbClr val="FF3300"/>
                </a:solidFill>
                <a:latin typeface="Garamond" pitchFamily="18" charset="0"/>
                <a:ea typeface="ＭＳ Ｐ明朝" pitchFamily="18" charset="-128"/>
              </a:rPr>
              <a:t>-Cam</a:t>
            </a:r>
            <a:r>
              <a:rPr kumimoji="0" lang="en-US" altLang="ja-JP" b="1" dirty="0" smtClean="0">
                <a:solidFill>
                  <a:srgbClr val="FF3300"/>
                </a:solidFill>
                <a:latin typeface="Garamond" pitchFamily="18" charset="0"/>
                <a:ea typeface="ＭＳ Ｐ明朝" pitchFamily="18" charset="-128"/>
              </a:rPr>
              <a:t> (Opt)</a:t>
            </a:r>
            <a:endParaRPr kumimoji="0" lang="en-US" altLang="ja-JP" b="1" dirty="0">
              <a:solidFill>
                <a:srgbClr val="FF3300"/>
              </a:solidFill>
              <a:latin typeface="Garamond" pitchFamily="18" charset="0"/>
              <a:ea typeface="ＭＳ Ｐ明朝" pitchFamily="18" charset="-128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42910" y="6500834"/>
            <a:ext cx="4000528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ja-JP" dirty="0" smtClean="0">
                <a:latin typeface="Garamond" pitchFamily="18" charset="0"/>
                <a:ea typeface="ＭＳ Ｐ明朝" pitchFamily="18" charset="-128"/>
              </a:rPr>
              <a:t>M=6×10</a:t>
            </a:r>
            <a:r>
              <a:rPr kumimoji="0" lang="en-US" altLang="ja-JP" baseline="30000" dirty="0" smtClean="0">
                <a:latin typeface="Garamond" pitchFamily="18" charset="0"/>
                <a:ea typeface="ＭＳ Ｐ明朝" pitchFamily="18" charset="-128"/>
              </a:rPr>
              <a:t>14</a:t>
            </a:r>
            <a:r>
              <a:rPr kumimoji="0" lang="en-US" altLang="ja-JP" dirty="0" smtClean="0">
                <a:latin typeface="Garamond" pitchFamily="18" charset="0"/>
                <a:ea typeface="ＭＳ Ｐ明朝" pitchFamily="18" charset="-128"/>
              </a:rPr>
              <a:t> M</a:t>
            </a:r>
            <a:r>
              <a:rPr kumimoji="0" lang="ja-JP" altLang="en-US" baseline="-25000" dirty="0" smtClean="0">
                <a:latin typeface="Garamond" pitchFamily="18" charset="0"/>
                <a:ea typeface="ＭＳ Ｐ明朝" pitchFamily="18" charset="-128"/>
              </a:rPr>
              <a:t>◎</a:t>
            </a:r>
            <a:r>
              <a:rPr kumimoji="0" lang="en-US" altLang="ja-JP" dirty="0" smtClean="0">
                <a:latin typeface="Garamond" pitchFamily="18" charset="0"/>
                <a:ea typeface="ＭＳ Ｐ明朝" pitchFamily="18" charset="-128"/>
              </a:rPr>
              <a:t> 20×20Mpc</a:t>
            </a:r>
            <a:r>
              <a:rPr kumimoji="0" lang="en-US" altLang="ja-JP" baseline="30000" dirty="0" smtClean="0">
                <a:latin typeface="Garamond" pitchFamily="18" charset="0"/>
                <a:ea typeface="ＭＳ Ｐ明朝" pitchFamily="18" charset="-128"/>
              </a:rPr>
              <a:t>2</a:t>
            </a:r>
            <a:r>
              <a:rPr kumimoji="0" lang="en-US" altLang="ja-JP" dirty="0" smtClean="0">
                <a:latin typeface="Garamond" pitchFamily="18" charset="0"/>
                <a:ea typeface="ＭＳ Ｐ明朝" pitchFamily="18" charset="-128"/>
              </a:rPr>
              <a:t> </a:t>
            </a:r>
            <a:r>
              <a:rPr kumimoji="0" lang="en-US" altLang="ja-JP" dirty="0">
                <a:latin typeface="Garamond" pitchFamily="18" charset="0"/>
                <a:ea typeface="ＭＳ Ｐ明朝" pitchFamily="18" charset="-128"/>
              </a:rPr>
              <a:t>(co-moving)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855271" y="1416594"/>
            <a:ext cx="14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dirty="0" smtClean="0">
                <a:solidFill>
                  <a:srgbClr val="FFC000"/>
                </a:solidFill>
                <a:ea typeface="ＭＳ Ｐゴシック" pitchFamily="50" charset="-128"/>
              </a:rPr>
              <a:t>(Yahagi+05)</a:t>
            </a: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1781776" name="Text Box 16"/>
          <p:cNvSpPr txBox="1">
            <a:spLocks noChangeArrowheads="1"/>
          </p:cNvSpPr>
          <p:nvPr/>
        </p:nvSpPr>
        <p:spPr bwMode="auto">
          <a:xfrm>
            <a:off x="214282" y="714356"/>
            <a:ext cx="457203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2000" dirty="0">
                <a:latin typeface="+mn-lt"/>
                <a:ea typeface="ＭＳ Ｐゴシック" pitchFamily="50" charset="-128"/>
              </a:rPr>
              <a:t>N-body simulation </a:t>
            </a: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of a massive cluster</a:t>
            </a:r>
            <a:endParaRPr kumimoji="0" lang="en-US" altLang="ja-JP" sz="20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4500562" y="4028739"/>
            <a:ext cx="4570381" cy="240065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b="1" i="1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Nature? (intrinsic)</a:t>
            </a:r>
            <a:endParaRPr kumimoji="0" lang="en-US" altLang="ja-JP" sz="2000" b="1" i="1" dirty="0">
              <a:solidFill>
                <a:srgbClr val="FF0000"/>
              </a:solidFill>
              <a:latin typeface="+mn-lt"/>
              <a:ea typeface="ＭＳ Ｐゴシック" pitchFamily="50" charset="-128"/>
            </a:endParaRP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Need to go higher </a:t>
            </a:r>
            <a:r>
              <a:rPr kumimoji="0" lang="en-US" altLang="ja-JP" sz="2000" dirty="0" err="1" smtClean="0">
                <a:latin typeface="+mn-lt"/>
                <a:ea typeface="ＭＳ Ｐゴシック" pitchFamily="50" charset="-128"/>
              </a:rPr>
              <a:t>redshifts</a:t>
            </a: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 as it becomes more important at high-z.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 </a:t>
            </a:r>
            <a:r>
              <a:rPr kumimoji="0" lang="en-US" altLang="ja-JP" sz="2000" b="1" i="1" dirty="0" smtClean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Nurture? (external)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Need to go outer </a:t>
            </a:r>
            <a:r>
              <a:rPr kumimoji="0" lang="en-US" altLang="ja-JP" sz="2000" dirty="0" err="1" smtClean="0">
                <a:latin typeface="+mn-lt"/>
                <a:ea typeface="ＭＳ Ｐゴシック" pitchFamily="50" charset="-128"/>
              </a:rPr>
              <a:t>infall</a:t>
            </a: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 regions to see directly what’s happening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 animBg="1"/>
      <p:bldP spid="23" grpId="0"/>
      <p:bldP spid="2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コネクタ 22"/>
          <p:cNvCxnSpPr/>
          <p:nvPr/>
        </p:nvCxnSpPr>
        <p:spPr bwMode="auto">
          <a:xfrm>
            <a:off x="214314" y="6427808"/>
            <a:ext cx="8929718" cy="1588"/>
          </a:xfrm>
          <a:prstGeom prst="line">
            <a:avLst/>
          </a:prstGeom>
          <a:solidFill>
            <a:schemeClr val="accent1"/>
          </a:solidFill>
          <a:ln w="12700" cap="sq" cmpd="dbl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875970" name="Picture 2" descr="pisces_sampl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8091" b="7045"/>
          <a:stretch>
            <a:fillRect/>
          </a:stretch>
        </p:blipFill>
        <p:spPr>
          <a:xfrm>
            <a:off x="71406" y="1928802"/>
            <a:ext cx="9019569" cy="4000528"/>
          </a:xfrm>
          <a:noFill/>
          <a:ln/>
        </p:spPr>
      </p:pic>
      <p:sp>
        <p:nvSpPr>
          <p:cNvPr id="1875972" name="Text Box 4"/>
          <p:cNvSpPr txBox="1">
            <a:spLocks noChangeArrowheads="1"/>
          </p:cNvSpPr>
          <p:nvPr/>
        </p:nvSpPr>
        <p:spPr bwMode="auto">
          <a:xfrm>
            <a:off x="7143768" y="4981588"/>
            <a:ext cx="855662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400" dirty="0">
                <a:solidFill>
                  <a:srgbClr val="33CC33"/>
                </a:solidFill>
                <a:latin typeface="Garamond" pitchFamily="18" charset="0"/>
                <a:ea typeface="SimHei" pitchFamily="49" charset="-122"/>
              </a:rPr>
              <a:t>ACS(3.5’)</a:t>
            </a:r>
          </a:p>
        </p:txBody>
      </p:sp>
      <p:sp>
        <p:nvSpPr>
          <p:cNvPr id="1875973" name="Text Box 5"/>
          <p:cNvSpPr txBox="1">
            <a:spLocks noChangeArrowheads="1"/>
          </p:cNvSpPr>
          <p:nvPr/>
        </p:nvSpPr>
        <p:spPr bwMode="auto">
          <a:xfrm>
            <a:off x="7183460" y="5410216"/>
            <a:ext cx="60325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400" dirty="0">
                <a:solidFill>
                  <a:srgbClr val="3333CC"/>
                </a:solidFill>
                <a:latin typeface="Garamond" pitchFamily="18" charset="0"/>
                <a:ea typeface="SimHei" pitchFamily="49" charset="-122"/>
              </a:rPr>
              <a:t>XMM</a:t>
            </a:r>
          </a:p>
        </p:txBody>
      </p:sp>
      <p:sp>
        <p:nvSpPr>
          <p:cNvPr id="1875974" name="Text Box 6"/>
          <p:cNvSpPr txBox="1">
            <a:spLocks noChangeArrowheads="1"/>
          </p:cNvSpPr>
          <p:nvPr/>
        </p:nvSpPr>
        <p:spPr bwMode="auto">
          <a:xfrm>
            <a:off x="4429124" y="5407239"/>
            <a:ext cx="500066" cy="30777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ja-JP" sz="1400" dirty="0">
                <a:latin typeface="Garamond" pitchFamily="18" charset="0"/>
                <a:ea typeface="SimHei" pitchFamily="49" charset="-122"/>
              </a:rPr>
              <a:t>1.14</a:t>
            </a:r>
          </a:p>
        </p:txBody>
      </p:sp>
      <p:sp>
        <p:nvSpPr>
          <p:cNvPr id="1875984" name="Text Box 16"/>
          <p:cNvSpPr txBox="1">
            <a:spLocks noChangeArrowheads="1"/>
          </p:cNvSpPr>
          <p:nvPr/>
        </p:nvSpPr>
        <p:spPr bwMode="auto">
          <a:xfrm>
            <a:off x="644558" y="218525"/>
            <a:ext cx="8428036" cy="11387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 fontAlgn="ctr">
              <a:spcBef>
                <a:spcPct val="50000"/>
              </a:spcBef>
            </a:pPr>
            <a:r>
              <a:rPr lang="en-US" altLang="ja-JP" sz="3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 P</a:t>
            </a:r>
            <a:r>
              <a:rPr lang="en-US" altLang="ja-JP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anoramic </a:t>
            </a:r>
            <a:r>
              <a:rPr lang="en-US" altLang="ja-JP" sz="3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I</a:t>
            </a:r>
            <a:r>
              <a:rPr lang="en-US" altLang="ja-JP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maging and </a:t>
            </a:r>
            <a:r>
              <a:rPr lang="en-US" altLang="ja-JP" sz="3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S</a:t>
            </a:r>
            <a:r>
              <a:rPr lang="en-US" altLang="ja-JP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pectroscopy of</a:t>
            </a:r>
            <a:r>
              <a:rPr lang="ja-JP" alt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　</a:t>
            </a:r>
            <a:r>
              <a:rPr lang="en-US" altLang="ja-JP" sz="3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C</a:t>
            </a:r>
            <a:r>
              <a:rPr lang="en-US" altLang="ja-JP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luster </a:t>
            </a:r>
            <a:r>
              <a:rPr lang="en-US" altLang="ja-JP" sz="3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E</a:t>
            </a:r>
            <a:r>
              <a:rPr lang="en-US" altLang="ja-JP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volution with </a:t>
            </a:r>
            <a:r>
              <a:rPr lang="en-US" altLang="ja-JP" sz="3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S</a:t>
            </a:r>
            <a:r>
              <a:rPr lang="en-US" altLang="ja-JP" sz="3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ubaru</a:t>
            </a:r>
          </a:p>
        </p:txBody>
      </p:sp>
      <p:pic>
        <p:nvPicPr>
          <p:cNvPr id="1875985" name="Picture 17" descr="pisces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23823"/>
            <a:ext cx="1295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857224" y="5896293"/>
            <a:ext cx="557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 smtClean="0"/>
              <a:t>(</a:t>
            </a:r>
            <a:r>
              <a:rPr lang="pl-PL" altLang="ja-JP" sz="1300" dirty="0" smtClean="0"/>
              <a:t>XMMU2235.3-2557</a:t>
            </a:r>
            <a:r>
              <a:rPr lang="en-US" altLang="ja-JP" sz="1300" dirty="0" smtClean="0"/>
              <a:t>)</a:t>
            </a:r>
            <a:r>
              <a:rPr lang="pl-PL" altLang="ja-JP" sz="1300" dirty="0" smtClean="0"/>
              <a:t> </a:t>
            </a:r>
            <a:r>
              <a:rPr lang="en-US" altLang="ja-JP" sz="1300" dirty="0" smtClean="0"/>
              <a:t>    </a:t>
            </a:r>
            <a:r>
              <a:rPr lang="pl-PL" altLang="ja-JP" sz="1300" dirty="0" smtClean="0"/>
              <a:t>22</a:t>
            </a:r>
            <a:r>
              <a:rPr lang="en-US" altLang="ja-JP" sz="1300" dirty="0" smtClean="0"/>
              <a:t> </a:t>
            </a:r>
            <a:r>
              <a:rPr lang="pl-PL" altLang="ja-JP" sz="1300" dirty="0" smtClean="0"/>
              <a:t>35</a:t>
            </a:r>
            <a:r>
              <a:rPr lang="en-US" altLang="ja-JP" sz="1300" dirty="0" smtClean="0"/>
              <a:t> </a:t>
            </a:r>
            <a:r>
              <a:rPr lang="pl-PL" altLang="ja-JP" sz="1300" dirty="0" smtClean="0"/>
              <a:t>20.6 -25</a:t>
            </a:r>
            <a:r>
              <a:rPr lang="en-US" altLang="ja-JP" sz="1300" dirty="0" smtClean="0"/>
              <a:t> </a:t>
            </a:r>
            <a:r>
              <a:rPr lang="pl-PL" altLang="ja-JP" sz="1300" dirty="0" smtClean="0"/>
              <a:t>57</a:t>
            </a:r>
            <a:r>
              <a:rPr lang="en-US" altLang="ja-JP" sz="1300" dirty="0" smtClean="0"/>
              <a:t> </a:t>
            </a:r>
            <a:r>
              <a:rPr lang="pl-PL" altLang="ja-JP" sz="1300" dirty="0" smtClean="0"/>
              <a:t>42.0 </a:t>
            </a:r>
            <a:r>
              <a:rPr lang="en-US" altLang="ja-JP" sz="1300" dirty="0" smtClean="0"/>
              <a:t>  </a:t>
            </a:r>
            <a:r>
              <a:rPr lang="pl-PL" altLang="ja-JP" sz="1300" dirty="0" smtClean="0"/>
              <a:t>1.393</a:t>
            </a:r>
            <a:r>
              <a:rPr lang="en-US" altLang="ja-JP" sz="1300" dirty="0" smtClean="0"/>
              <a:t>    3.0     </a:t>
            </a:r>
            <a:r>
              <a:rPr lang="en-US" altLang="ja-JP" sz="1400" i="1" dirty="0" err="1" smtClean="0"/>
              <a:t>VRi’z</a:t>
            </a:r>
            <a:r>
              <a:rPr lang="en-US" altLang="ja-JP" sz="1400" i="1" dirty="0" smtClean="0"/>
              <a:t>’</a:t>
            </a:r>
          </a:p>
          <a:p>
            <a:r>
              <a:rPr lang="en-US" altLang="ja-JP" sz="1300" dirty="0" smtClean="0"/>
              <a:t> </a:t>
            </a:r>
            <a:r>
              <a:rPr lang="pl-PL" altLang="ja-JP" sz="1300" dirty="0" smtClean="0"/>
              <a:t>XMMJ2215.9-1738 </a:t>
            </a:r>
            <a:r>
              <a:rPr lang="en-US" altLang="ja-JP" sz="1300" dirty="0" smtClean="0"/>
              <a:t>   </a:t>
            </a:r>
            <a:r>
              <a:rPr lang="pl-PL" altLang="ja-JP" sz="1300" dirty="0" smtClean="0"/>
              <a:t>22</a:t>
            </a:r>
            <a:r>
              <a:rPr lang="en-US" altLang="ja-JP" sz="1300" dirty="0" smtClean="0"/>
              <a:t> </a:t>
            </a:r>
            <a:r>
              <a:rPr lang="pl-PL" altLang="ja-JP" sz="1300" dirty="0" smtClean="0"/>
              <a:t>15</a:t>
            </a:r>
            <a:r>
              <a:rPr lang="en-US" altLang="ja-JP" sz="1300" dirty="0" smtClean="0"/>
              <a:t> </a:t>
            </a:r>
            <a:r>
              <a:rPr lang="pl-PL" altLang="ja-JP" sz="1300" dirty="0" smtClean="0"/>
              <a:t>58.5 </a:t>
            </a:r>
            <a:r>
              <a:rPr lang="en-US" altLang="ja-JP" sz="1300" dirty="0" smtClean="0"/>
              <a:t>  </a:t>
            </a:r>
            <a:r>
              <a:rPr lang="pl-PL" altLang="ja-JP" sz="1300" dirty="0" smtClean="0"/>
              <a:t>-17</a:t>
            </a:r>
            <a:r>
              <a:rPr lang="en-US" altLang="ja-JP" sz="1300" dirty="0" smtClean="0"/>
              <a:t> </a:t>
            </a:r>
            <a:r>
              <a:rPr lang="pl-PL" altLang="ja-JP" sz="1300" dirty="0" smtClean="0"/>
              <a:t>38</a:t>
            </a:r>
            <a:r>
              <a:rPr lang="en-US" altLang="ja-JP" sz="1300" dirty="0" smtClean="0"/>
              <a:t> </a:t>
            </a:r>
            <a:r>
              <a:rPr lang="pl-PL" altLang="ja-JP" sz="1300" dirty="0" smtClean="0"/>
              <a:t>02.5 </a:t>
            </a:r>
            <a:r>
              <a:rPr lang="en-US" altLang="ja-JP" sz="1300" dirty="0" smtClean="0"/>
              <a:t>    </a:t>
            </a:r>
            <a:r>
              <a:rPr lang="pl-PL" altLang="ja-JP" sz="1300" dirty="0" smtClean="0"/>
              <a:t>1.45</a:t>
            </a:r>
            <a:r>
              <a:rPr lang="en-US" altLang="ja-JP" sz="1300" dirty="0" smtClean="0"/>
              <a:t>     4.4     </a:t>
            </a:r>
            <a:r>
              <a:rPr lang="en-US" altLang="ja-JP" sz="1400" i="1" dirty="0" err="1" smtClean="0"/>
              <a:t>VRi’z’,</a:t>
            </a:r>
            <a:r>
              <a:rPr lang="en-US" altLang="ja-JP" sz="1400" dirty="0" err="1" smtClean="0"/>
              <a:t>NB</a:t>
            </a:r>
            <a:endParaRPr lang="pl-PL" altLang="ja-JP" sz="1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4282" y="5929330"/>
            <a:ext cx="5982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 smtClean="0">
                <a:solidFill>
                  <a:srgbClr val="FF0000"/>
                </a:solidFill>
              </a:rPr>
              <a:t>z</a:t>
            </a:r>
            <a:r>
              <a:rPr kumimoji="1" lang="en-US" altLang="ja-JP" sz="1300" dirty="0" smtClean="0">
                <a:solidFill>
                  <a:srgbClr val="FF0000"/>
                </a:solidFill>
              </a:rPr>
              <a:t>~1.4</a:t>
            </a:r>
            <a:endParaRPr kumimoji="1" lang="ja-JP" altLang="en-US" sz="1300" dirty="0">
              <a:solidFill>
                <a:srgbClr val="FF0000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83460" y="6124596"/>
            <a:ext cx="60325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400" dirty="0">
                <a:solidFill>
                  <a:srgbClr val="3333CC"/>
                </a:solidFill>
                <a:latin typeface="Garamond" pitchFamily="18" charset="0"/>
                <a:ea typeface="SimHei" pitchFamily="49" charset="-122"/>
              </a:rPr>
              <a:t>XMM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183460" y="5910282"/>
            <a:ext cx="60325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400" dirty="0">
                <a:solidFill>
                  <a:srgbClr val="3333CC"/>
                </a:solidFill>
                <a:latin typeface="Garamond" pitchFamily="18" charset="0"/>
                <a:ea typeface="SimHei" pitchFamily="49" charset="-122"/>
              </a:rPr>
              <a:t>XMM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53329" y="1457254"/>
            <a:ext cx="5226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7030A0"/>
                </a:solidFill>
              </a:rPr>
              <a:t>~10 X-ray detected clusters at 0.4 &lt; z &lt; 1.45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14678" y="6429396"/>
            <a:ext cx="2576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Kodama et al. (2005)</a:t>
            </a:r>
            <a:endParaRPr kumimoji="1"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6000760" y="3857628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,NB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7903" y="292893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            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7903" y="355973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             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5221" y="442913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              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22539" y="534568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              )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22539" y="470274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        )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2539" y="40598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             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2844" y="2843941"/>
            <a:ext cx="8858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Name               </a:t>
            </a:r>
            <a:r>
              <a:rPr lang="en-US" altLang="ja-JP" dirty="0" err="1" smtClean="0"/>
              <a:t>redshift</a:t>
            </a:r>
            <a:r>
              <a:rPr lang="en-US" altLang="ja-JP" dirty="0" smtClean="0"/>
              <a:t>  NIR    Spitzer    </a:t>
            </a:r>
            <a:r>
              <a:rPr lang="en-US" altLang="ja-JP" dirty="0" err="1" smtClean="0"/>
              <a:t>Lya</a:t>
            </a:r>
            <a:r>
              <a:rPr lang="en-US" altLang="ja-JP" dirty="0" smtClean="0"/>
              <a:t>   spectra   others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PKS 1138-262   2.16     JHKs  3.6--8.0    16    NIR/Opt   Ha, VLA, Chandra, SCUBA</a:t>
            </a:r>
          </a:p>
          <a:p>
            <a:r>
              <a:rPr lang="en-US" altLang="ja-JP" dirty="0" smtClean="0"/>
              <a:t>4C 23.56            2.48    JHKs  3.6--8.0             NIR         Ha</a:t>
            </a:r>
          </a:p>
          <a:p>
            <a:r>
              <a:rPr lang="en-US" dirty="0" smtClean="0"/>
              <a:t>USS 1558-003   2.53    JHKs  3.6--8.0           </a:t>
            </a:r>
            <a:endParaRPr lang="ja-JP" altLang="en-US" dirty="0" smtClean="0"/>
          </a:p>
          <a:p>
            <a:r>
              <a:rPr lang="en-US" altLang="ja-JP" dirty="0" smtClean="0"/>
              <a:t>USS 0943-242   2.92    JHKs  3.6--24.0   29    Opt</a:t>
            </a:r>
          </a:p>
          <a:p>
            <a:r>
              <a:rPr lang="en-US" altLang="ja-JP" dirty="0" smtClean="0"/>
              <a:t>MRC 0316-257  3.13    JHKs  3.6--8.0     32    NIR</a:t>
            </a:r>
          </a:p>
          <a:p>
            <a:r>
              <a:rPr lang="en-US" altLang="ja-JP" dirty="0" smtClean="0"/>
              <a:t>TNJ 1338-1942  4.11    JHKs  3.6--8.0     37                   </a:t>
            </a:r>
            <a:r>
              <a:rPr lang="en-US" altLang="ja-JP" dirty="0" err="1" smtClean="0"/>
              <a:t>Suprime</a:t>
            </a:r>
            <a:r>
              <a:rPr lang="en-US" altLang="ja-JP" dirty="0" smtClean="0"/>
              <a:t>-Cam, VLA, MAMBO</a:t>
            </a:r>
          </a:p>
          <a:p>
            <a:r>
              <a:rPr lang="en-US" altLang="ja-JP" dirty="0" smtClean="0"/>
              <a:t>TNJ 0924-2201  5.19    JHKs  3.6--24.0    6                    </a:t>
            </a:r>
            <a:r>
              <a:rPr lang="en-US" altLang="ja-JP" dirty="0" err="1" smtClean="0"/>
              <a:t>Suprime</a:t>
            </a:r>
            <a:r>
              <a:rPr lang="en-US" altLang="ja-JP" dirty="0" smtClean="0"/>
              <a:t>-Cam/ACS (LBGs)</a:t>
            </a:r>
            <a:endParaRPr lang="en-US" altLang="ja-JP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58806" y="432839"/>
            <a:ext cx="8428036" cy="11387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algn="ctr" fontAlgn="ctr">
              <a:spcBef>
                <a:spcPct val="50000"/>
              </a:spcBef>
            </a:pPr>
            <a:r>
              <a:rPr lang="en-US" altLang="ja-JP" sz="3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 </a:t>
            </a:r>
            <a:r>
              <a:rPr lang="en-US" altLang="ja-JP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H</a:t>
            </a:r>
            <a:r>
              <a:rPr lang="en-US" altLang="ja-JP" sz="3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igh</a:t>
            </a:r>
            <a:r>
              <a:rPr lang="en-US" altLang="ja-JP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 </a:t>
            </a:r>
            <a:r>
              <a:rPr lang="en-US" altLang="ja-JP" sz="3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redshift</a:t>
            </a:r>
            <a:r>
              <a:rPr lang="en-US" altLang="ja-JP" sz="3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(</a:t>
            </a:r>
            <a:r>
              <a:rPr lang="en-US" altLang="ja-JP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z</a:t>
            </a:r>
            <a:r>
              <a:rPr lang="en-US" altLang="ja-JP" sz="3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)</a:t>
            </a:r>
            <a:r>
              <a:rPr lang="en-US" altLang="ja-JP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 </a:t>
            </a:r>
            <a:r>
              <a:rPr lang="en-US" altLang="ja-JP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R</a:t>
            </a:r>
            <a:r>
              <a:rPr lang="en-US" altLang="ja-JP" sz="3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adio</a:t>
            </a:r>
            <a:r>
              <a:rPr lang="en-US" altLang="ja-JP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 </a:t>
            </a:r>
            <a:r>
              <a:rPr lang="en-US" altLang="ja-JP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G</a:t>
            </a:r>
            <a:r>
              <a:rPr lang="en-US" altLang="ja-JP" sz="3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alaxies</a:t>
            </a:r>
            <a:r>
              <a:rPr lang="en-US" altLang="ja-JP" sz="3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 </a:t>
            </a:r>
            <a:r>
              <a:rPr lang="en-US" altLang="ja-JP" sz="3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[</a:t>
            </a:r>
            <a:r>
              <a:rPr lang="en-US" altLang="ja-JP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HzRG</a:t>
            </a:r>
            <a:r>
              <a:rPr lang="en-US" altLang="ja-JP" sz="3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50" charset="-128"/>
              </a:rPr>
              <a:t>]   with Subaru, VLT, and Spitzer</a:t>
            </a:r>
            <a:endParaRPr lang="en-US" altLang="ja-JP" sz="3400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720" y="1714488"/>
            <a:ext cx="8743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7030A0"/>
                </a:solidFill>
              </a:rPr>
              <a:t>7 confirmed proto-clusters at 2 &lt; z &lt; 5.2 </a:t>
            </a:r>
            <a:r>
              <a:rPr lang="en-US" altLang="ja-JP" sz="2200" dirty="0" smtClean="0">
                <a:solidFill>
                  <a:srgbClr val="7030A0"/>
                </a:solidFill>
              </a:rPr>
              <a:t>associated to</a:t>
            </a:r>
            <a:r>
              <a:rPr kumimoji="1" lang="en-US" altLang="ja-JP" sz="2200" dirty="0" smtClean="0">
                <a:solidFill>
                  <a:srgbClr val="7030A0"/>
                </a:solidFill>
              </a:rPr>
              <a:t> radio galaxies</a:t>
            </a:r>
            <a:endParaRPr kumimoji="1" lang="ja-JP" altLang="en-US" sz="2200" dirty="0">
              <a:solidFill>
                <a:srgbClr val="7030A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00166" y="6357958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Kodama et al. (2007), De </a:t>
            </a:r>
            <a:r>
              <a:rPr kumimoji="1" lang="en-US" altLang="ja-JP" dirty="0" err="1" smtClean="0"/>
              <a:t>Breuck</a:t>
            </a:r>
            <a:r>
              <a:rPr kumimoji="1" lang="en-US" altLang="ja-JP" dirty="0" smtClean="0"/>
              <a:t> et al. (Spitzer </a:t>
            </a:r>
            <a:r>
              <a:rPr kumimoji="1" lang="en-US" altLang="ja-JP" dirty="0" err="1" smtClean="0"/>
              <a:t>HzRGs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74292" y="2214554"/>
            <a:ext cx="6898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Overdense</a:t>
            </a:r>
            <a:r>
              <a:rPr lang="en-US" altLang="ja-JP" sz="2000" dirty="0" smtClean="0"/>
              <a:t> regions in Lyman-α emitters by a factor of 3—5.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63411" y="5702874"/>
            <a:ext cx="5723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primarily u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sing MOIRCS/Subaru and Hawk-I/VLT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7" name="Text Box 3"/>
          <p:cNvSpPr txBox="1">
            <a:spLocks noChangeArrowheads="1"/>
          </p:cNvSpPr>
          <p:nvPr/>
        </p:nvSpPr>
        <p:spPr bwMode="auto">
          <a:xfrm>
            <a:off x="3563938" y="1412875"/>
            <a:ext cx="1676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ctr"/>
            <a:endParaRPr lang="ja-JP" altLang="ja-JP">
              <a:latin typeface="Garamond" pitchFamily="18" charset="0"/>
              <a:ea typeface="ＭＳ Ｐゴシック" pitchFamily="50" charset="-128"/>
            </a:endParaRPr>
          </a:p>
        </p:txBody>
      </p:sp>
      <p:sp>
        <p:nvSpPr>
          <p:cNvPr id="2294789" name="Text Box 5"/>
          <p:cNvSpPr txBox="1">
            <a:spLocks noChangeArrowheads="1"/>
          </p:cNvSpPr>
          <p:nvPr/>
        </p:nvSpPr>
        <p:spPr bwMode="auto">
          <a:xfrm>
            <a:off x="857224" y="6067425"/>
            <a:ext cx="7851773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z=0.83</a:t>
            </a:r>
            <a:r>
              <a:rPr lang="en-US" altLang="ja-JP" sz="2000" dirty="0">
                <a:solidFill>
                  <a:schemeClr val="folHlink"/>
                </a:solidFill>
                <a:latin typeface="+mn-lt"/>
                <a:ea typeface="ＭＳ Ｐゴシック" pitchFamily="50" charset="-128"/>
              </a:rPr>
              <a:t> </a:t>
            </a:r>
            <a:r>
              <a:rPr lang="en-US" altLang="ja-JP" sz="2000" dirty="0">
                <a:latin typeface="+mn-lt"/>
                <a:ea typeface="ＭＳ Ｐゴシック" pitchFamily="50" charset="-128"/>
              </a:rPr>
              <a:t> (7Gyr ago)                                          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ＭＳ Ｐゴシック" pitchFamily="50" charset="-128"/>
              </a:rPr>
              <a:t>z=0.55 </a:t>
            </a:r>
            <a:r>
              <a:rPr lang="en-US" altLang="ja-JP" sz="2000" dirty="0">
                <a:latin typeface="+mn-lt"/>
                <a:ea typeface="ＭＳ Ｐゴシック" pitchFamily="50" charset="-128"/>
              </a:rPr>
              <a:t> (5.4Gyr ago)</a:t>
            </a:r>
          </a:p>
        </p:txBody>
      </p:sp>
      <p:sp>
        <p:nvSpPr>
          <p:cNvPr id="2294790" name="Text Box 6"/>
          <p:cNvSpPr txBox="1">
            <a:spLocks noChangeArrowheads="1"/>
          </p:cNvSpPr>
          <p:nvPr/>
        </p:nvSpPr>
        <p:spPr bwMode="auto">
          <a:xfrm>
            <a:off x="1257302" y="981075"/>
            <a:ext cx="674372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2000" dirty="0">
                <a:ea typeface="ＭＳ Ｐゴシック" pitchFamily="50" charset="-128"/>
              </a:rPr>
              <a:t>Spatial distribution of </a:t>
            </a:r>
            <a:r>
              <a:rPr kumimoji="0" lang="en-US" altLang="ja-JP" sz="2000" dirty="0" err="1">
                <a:ea typeface="ＭＳ Ｐゴシック" pitchFamily="50" charset="-128"/>
              </a:rPr>
              <a:t>phot</a:t>
            </a:r>
            <a:r>
              <a:rPr kumimoji="0" lang="en-US" altLang="ja-JP" sz="2000" dirty="0">
                <a:ea typeface="ＭＳ Ｐゴシック" pitchFamily="50" charset="-128"/>
              </a:rPr>
              <a:t>-z members (</a:t>
            </a:r>
            <a:r>
              <a:rPr kumimoji="0" lang="en-US" altLang="ja-JP" sz="2000" dirty="0" err="1">
                <a:ea typeface="ＭＳ Ｐゴシック" pitchFamily="50" charset="-128"/>
              </a:rPr>
              <a:t>Δz</a:t>
            </a:r>
            <a:r>
              <a:rPr kumimoji="0" lang="en-US" altLang="ja-JP" sz="2000" dirty="0">
                <a:ea typeface="ＭＳ Ｐゴシック" pitchFamily="50" charset="-128"/>
              </a:rPr>
              <a:t> =</a:t>
            </a:r>
            <a:r>
              <a:rPr kumimoji="0" lang="ja-JP" altLang="en-US" sz="2000" dirty="0">
                <a:ea typeface="ＭＳ Ｐゴシック" pitchFamily="50" charset="-128"/>
              </a:rPr>
              <a:t>－</a:t>
            </a:r>
            <a:r>
              <a:rPr kumimoji="0" lang="en-US" altLang="ja-JP" sz="2000" dirty="0">
                <a:ea typeface="ＭＳ Ｐゴシック" pitchFamily="50" charset="-128"/>
              </a:rPr>
              <a:t>0.05~+0.03)</a:t>
            </a:r>
          </a:p>
        </p:txBody>
      </p:sp>
      <p:sp>
        <p:nvSpPr>
          <p:cNvPr id="2294791" name="Text Box 7"/>
          <p:cNvSpPr txBox="1">
            <a:spLocks noChangeArrowheads="1"/>
          </p:cNvSpPr>
          <p:nvPr/>
        </p:nvSpPr>
        <p:spPr bwMode="auto">
          <a:xfrm>
            <a:off x="6097868" y="6446838"/>
            <a:ext cx="240322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dirty="0">
                <a:latin typeface="+mn-lt"/>
                <a:ea typeface="ＭＳ Ｐゴシック" pitchFamily="50" charset="-128"/>
              </a:rPr>
              <a:t>Kodama, et al. (2005)</a:t>
            </a:r>
          </a:p>
        </p:txBody>
      </p:sp>
      <p:pic>
        <p:nvPicPr>
          <p:cNvPr id="2294792" name="Picture 8" descr="cl0016_map_phot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08513" y="1706563"/>
            <a:ext cx="4427537" cy="4386262"/>
          </a:xfrm>
          <a:noFill/>
          <a:ln/>
        </p:spPr>
      </p:pic>
      <p:pic>
        <p:nvPicPr>
          <p:cNvPr id="2294793" name="Picture 9" descr="rxj0153_map_photz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700213"/>
            <a:ext cx="4465637" cy="4421187"/>
          </a:xfrm>
          <a:noFill/>
          <a:ln/>
        </p:spPr>
      </p:pic>
      <p:pic>
        <p:nvPicPr>
          <p:cNvPr id="2294794" name="Picture 10" descr="z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4510088"/>
            <a:ext cx="2303463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94795" name="Text Box 11"/>
          <p:cNvSpPr txBox="1">
            <a:spLocks noChangeArrowheads="1"/>
          </p:cNvSpPr>
          <p:nvPr/>
        </p:nvSpPr>
        <p:spPr bwMode="auto">
          <a:xfrm>
            <a:off x="3525838" y="458152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b="1">
                <a:ea typeface="ＭＳ Ｐゴシック" pitchFamily="50" charset="-128"/>
              </a:rPr>
              <a:t>z = 1</a:t>
            </a:r>
          </a:p>
        </p:txBody>
      </p:sp>
      <p:sp>
        <p:nvSpPr>
          <p:cNvPr id="2294796" name="Text Box 12"/>
          <p:cNvSpPr txBox="1">
            <a:spLocks noChangeArrowheads="1"/>
          </p:cNvSpPr>
          <p:nvPr/>
        </p:nvSpPr>
        <p:spPr bwMode="auto">
          <a:xfrm>
            <a:off x="3945948" y="6427788"/>
            <a:ext cx="134043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dirty="0">
                <a:solidFill>
                  <a:srgbClr val="FFC000"/>
                </a:solidFill>
                <a:latin typeface="+mn-lt"/>
                <a:ea typeface="ＭＳ Ｐ明朝" pitchFamily="18" charset="-128"/>
              </a:rPr>
              <a:t>simulation</a:t>
            </a:r>
          </a:p>
        </p:txBody>
      </p:sp>
      <p:pic>
        <p:nvPicPr>
          <p:cNvPr id="2294797" name="Picture 13" descr="pisces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138113"/>
            <a:ext cx="1044575" cy="914400"/>
          </a:xfrm>
          <a:prstGeom prst="rect">
            <a:avLst/>
          </a:prstGeom>
          <a:noFill/>
        </p:spPr>
      </p:pic>
      <p:sp>
        <p:nvSpPr>
          <p:cNvPr id="2294798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865188" y="115888"/>
            <a:ext cx="8278812" cy="954087"/>
          </a:xfrm>
          <a:noFill/>
          <a:ln/>
        </p:spPr>
        <p:txBody>
          <a:bodyPr/>
          <a:lstStyle/>
          <a:p>
            <a:r>
              <a:rPr lang="en-US" altLang="ja-JP" sz="3600" dirty="0"/>
              <a:t>Panoramic Views of Cluster Assembly </a:t>
            </a:r>
          </a:p>
        </p:txBody>
      </p:sp>
      <p:sp>
        <p:nvSpPr>
          <p:cNvPr id="2294788" name="Rectangle 4"/>
          <p:cNvSpPr>
            <a:spLocks noChangeArrowheads="1"/>
          </p:cNvSpPr>
          <p:nvPr/>
        </p:nvSpPr>
        <p:spPr bwMode="auto">
          <a:xfrm>
            <a:off x="898525" y="1447800"/>
            <a:ext cx="30067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ctr"/>
            <a:r>
              <a:rPr lang="en-US" altLang="ja-JP" sz="2000" dirty="0">
                <a:solidFill>
                  <a:srgbClr val="0000FF"/>
                </a:solidFill>
                <a:ea typeface="ＭＳ Ｐゴシック" pitchFamily="50" charset="-128"/>
              </a:rPr>
              <a:t>RXJ 0152.7-1357 (</a:t>
            </a:r>
            <a:r>
              <a:rPr lang="en-US" altLang="ja-JP" sz="2000" dirty="0" err="1">
                <a:solidFill>
                  <a:srgbClr val="0000FF"/>
                </a:solidFill>
                <a:ea typeface="ＭＳ Ｐゴシック" pitchFamily="50" charset="-128"/>
              </a:rPr>
              <a:t>VRIz</a:t>
            </a:r>
            <a:r>
              <a:rPr lang="en-US" altLang="ja-JP" sz="2000" dirty="0">
                <a:solidFill>
                  <a:srgbClr val="0000FF"/>
                </a:solidFill>
                <a:ea typeface="ＭＳ Ｐゴシック" pitchFamily="50" charset="-128"/>
              </a:rPr>
              <a:t>’)</a:t>
            </a:r>
          </a:p>
        </p:txBody>
      </p:sp>
      <p:sp>
        <p:nvSpPr>
          <p:cNvPr id="2294786" name="Text Box 2"/>
          <p:cNvSpPr txBox="1">
            <a:spLocks noChangeArrowheads="1"/>
          </p:cNvSpPr>
          <p:nvPr/>
        </p:nvSpPr>
        <p:spPr bwMode="auto">
          <a:xfrm>
            <a:off x="5508625" y="1412875"/>
            <a:ext cx="2808288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en-US" altLang="ja-JP" sz="2000">
                <a:solidFill>
                  <a:srgbClr val="0000FF"/>
                </a:solidFill>
                <a:ea typeface="ＭＳ Ｐゴシック" pitchFamily="50" charset="-128"/>
              </a:rPr>
              <a:t>CL 0016+16 (BVRi’z’)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02" name="Picture 2" descr="cl0016_l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877888"/>
            <a:ext cx="5443538" cy="5646737"/>
          </a:xfrm>
          <a:prstGeom prst="rect">
            <a:avLst/>
          </a:prstGeom>
          <a:noFill/>
        </p:spPr>
      </p:pic>
      <p:sp>
        <p:nvSpPr>
          <p:cNvPr id="2406403" name="Text Box 3"/>
          <p:cNvSpPr txBox="1">
            <a:spLocks noChangeArrowheads="1"/>
          </p:cNvSpPr>
          <p:nvPr/>
        </p:nvSpPr>
        <p:spPr bwMode="auto">
          <a:xfrm>
            <a:off x="1357290" y="1663700"/>
            <a:ext cx="29972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/>
              <a:t>CL0016 cluster (z=0.55)</a:t>
            </a:r>
          </a:p>
        </p:txBody>
      </p:sp>
      <p:sp>
        <p:nvSpPr>
          <p:cNvPr id="2406404" name="Text Box 4"/>
          <p:cNvSpPr txBox="1">
            <a:spLocks noChangeArrowheads="1"/>
          </p:cNvSpPr>
          <p:nvPr/>
        </p:nvSpPr>
        <p:spPr bwMode="auto">
          <a:xfrm>
            <a:off x="5286380" y="6417254"/>
            <a:ext cx="2608471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(Tanaka, et al., in prep.)</a:t>
            </a:r>
          </a:p>
        </p:txBody>
      </p:sp>
      <p:pic>
        <p:nvPicPr>
          <p:cNvPr id="2406407" name="Picture 7" descr="milleniumrun"/>
          <p:cNvPicPr>
            <a:picLocks noChangeAspect="1" noChangeArrowheads="1"/>
          </p:cNvPicPr>
          <p:nvPr/>
        </p:nvPicPr>
        <p:blipFill>
          <a:blip r:embed="rId4"/>
          <a:srcRect l="12481" t="12509" r="12027" b="12037"/>
          <a:stretch>
            <a:fillRect/>
          </a:stretch>
        </p:blipFill>
        <p:spPr bwMode="auto">
          <a:xfrm>
            <a:off x="5215199" y="1707927"/>
            <a:ext cx="3785957" cy="3792775"/>
          </a:xfrm>
          <a:prstGeom prst="rect">
            <a:avLst/>
          </a:prstGeom>
          <a:noFill/>
        </p:spPr>
      </p:pic>
      <p:sp>
        <p:nvSpPr>
          <p:cNvPr id="2406408" name="Text Box 8"/>
          <p:cNvSpPr txBox="1">
            <a:spLocks noChangeArrowheads="1"/>
          </p:cNvSpPr>
          <p:nvPr/>
        </p:nvSpPr>
        <p:spPr bwMode="auto">
          <a:xfrm>
            <a:off x="6072198" y="5568751"/>
            <a:ext cx="232627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err="1"/>
              <a:t>Millenium</a:t>
            </a:r>
            <a:r>
              <a:rPr lang="en-US" altLang="ja-JP" dirty="0"/>
              <a:t> Simulation</a:t>
            </a:r>
          </a:p>
          <a:p>
            <a:r>
              <a:rPr lang="en-US" altLang="ja-JP" dirty="0"/>
              <a:t>(</a:t>
            </a:r>
            <a:r>
              <a:rPr lang="en-US" altLang="ja-JP" dirty="0" err="1"/>
              <a:t>Springel</a:t>
            </a:r>
            <a:r>
              <a:rPr lang="en-US" altLang="ja-JP" dirty="0"/>
              <a:t> et al. 2005)</a:t>
            </a:r>
          </a:p>
        </p:txBody>
      </p:sp>
      <p:sp>
        <p:nvSpPr>
          <p:cNvPr id="2406411" name="Text Box 11"/>
          <p:cNvSpPr txBox="1">
            <a:spLocks noChangeArrowheads="1"/>
          </p:cNvSpPr>
          <p:nvPr/>
        </p:nvSpPr>
        <p:spPr bwMode="auto">
          <a:xfrm>
            <a:off x="323850" y="196850"/>
            <a:ext cx="8707438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dirty="0"/>
              <a:t>A Huge Cosmic Web at z=0.5 over 50 </a:t>
            </a:r>
            <a:r>
              <a:rPr lang="en-US" altLang="ja-JP" sz="3200" dirty="0" err="1"/>
              <a:t>Mpc</a:t>
            </a:r>
            <a:endParaRPr lang="en-US" altLang="ja-JP" sz="3200" dirty="0"/>
          </a:p>
          <a:p>
            <a:r>
              <a:rPr lang="en-US" altLang="ja-JP" sz="3200" dirty="0"/>
              <a:t>                                 (80’x80’ by 7 S-Cam </a:t>
            </a:r>
            <a:r>
              <a:rPr lang="en-US" altLang="ja-JP" sz="3200" dirty="0" err="1"/>
              <a:t>ptgs</a:t>
            </a:r>
            <a:r>
              <a:rPr lang="en-US" altLang="ja-JP" sz="3200" dirty="0"/>
              <a:t>.)</a:t>
            </a:r>
          </a:p>
        </p:txBody>
      </p:sp>
      <p:sp>
        <p:nvSpPr>
          <p:cNvPr id="2406412" name="Rectangle 12"/>
          <p:cNvSpPr>
            <a:spLocks noChangeArrowheads="1"/>
          </p:cNvSpPr>
          <p:nvPr/>
        </p:nvSpPr>
        <p:spPr bwMode="auto">
          <a:xfrm>
            <a:off x="2268538" y="3070225"/>
            <a:ext cx="1008062" cy="13668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06413" name="Text Box 13"/>
          <p:cNvSpPr txBox="1">
            <a:spLocks noChangeArrowheads="1"/>
          </p:cNvSpPr>
          <p:nvPr/>
        </p:nvSpPr>
        <p:spPr bwMode="auto">
          <a:xfrm>
            <a:off x="3232150" y="4076700"/>
            <a:ext cx="9080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ja-JP" b="1" dirty="0"/>
              <a:t>S-Cam</a:t>
            </a:r>
          </a:p>
        </p:txBody>
      </p:sp>
      <p:sp>
        <p:nvSpPr>
          <p:cNvPr id="2406414" name="Text Box 14"/>
          <p:cNvSpPr txBox="1">
            <a:spLocks noChangeArrowheads="1"/>
          </p:cNvSpPr>
          <p:nvPr/>
        </p:nvSpPr>
        <p:spPr bwMode="auto">
          <a:xfrm>
            <a:off x="315920" y="6419873"/>
            <a:ext cx="53276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ja-JP" dirty="0"/>
              <a:t>Traced by red-sequence galaxies in V-I </a:t>
            </a:r>
            <a:r>
              <a:rPr lang="en-US" altLang="ja-JP" dirty="0" err="1"/>
              <a:t>colours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1138_xy_k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4643470" cy="45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143372" y="64912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ea typeface="ＭＳ Ｐゴシック" charset="-128"/>
              </a:rPr>
              <a:t>z = 2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285852" y="1357298"/>
            <a:ext cx="1214446" cy="40011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ja-JP" sz="1400" dirty="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●</a:t>
            </a:r>
            <a:r>
              <a:rPr kumimoji="0" lang="en-US" altLang="ja-JP" sz="2000" dirty="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 </a:t>
            </a:r>
            <a:r>
              <a:rPr kumimoji="0" lang="en-US" altLang="ja-JP" sz="2000" b="1" dirty="0" smtClean="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DRG</a:t>
            </a:r>
            <a:endParaRPr kumimoji="0" lang="en-US" altLang="ja-JP" sz="2000" b="1" dirty="0">
              <a:solidFill>
                <a:srgbClr val="FF3300"/>
              </a:solidFill>
              <a:latin typeface="Garamond" pitchFamily="18" charset="0"/>
              <a:ea typeface="ＭＳ Ｐ明朝" charset="-128"/>
            </a:endParaRP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571604" y="3357562"/>
            <a:ext cx="1800225" cy="719138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642910" y="2695587"/>
            <a:ext cx="3643338" cy="1947859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385" name="Rectangle 17"/>
          <p:cNvSpPr>
            <a:spLocks noRot="1" noChangeArrowheads="1"/>
          </p:cNvSpPr>
          <p:nvPr/>
        </p:nvSpPr>
        <p:spPr bwMode="auto">
          <a:xfrm>
            <a:off x="73025" y="71414"/>
            <a:ext cx="9036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4000" dirty="0" smtClean="0">
                <a:solidFill>
                  <a:schemeClr val="tx2"/>
                </a:solidFill>
                <a:ea typeface="ＭＳ Ｐゴシック" charset="-128"/>
              </a:rPr>
              <a:t>Structures in proto-clusters</a:t>
            </a:r>
            <a:endParaRPr lang="en-US" altLang="ja-JP" sz="4000" dirty="0">
              <a:solidFill>
                <a:schemeClr val="tx2"/>
              </a:solidFill>
              <a:ea typeface="ＭＳ Ｐゴシック" charset="-128"/>
            </a:endParaRPr>
          </a:p>
        </p:txBody>
      </p:sp>
      <p:pic>
        <p:nvPicPr>
          <p:cNvPr id="18" name="Picture 2" descr="0943_xy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2" y="1464124"/>
            <a:ext cx="4643470" cy="4608082"/>
          </a:xfrm>
          <a:noFill/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 rot="-5400000">
            <a:off x="4991113" y="2847979"/>
            <a:ext cx="3571899" cy="1876423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 rot="-2318081">
            <a:off x="5835423" y="3442785"/>
            <a:ext cx="1939316" cy="836692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14348" y="6000768"/>
            <a:ext cx="2324675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ctr"/>
            <a:r>
              <a:rPr lang="en-US" altLang="ja-JP" dirty="0" smtClean="0">
                <a:ea typeface="ＭＳ Ｐゴシック" pitchFamily="50" charset="-128"/>
              </a:rPr>
              <a:t>PKS 1138-262</a:t>
            </a:r>
          </a:p>
          <a:p>
            <a:pPr algn="ctr" fontAlgn="ctr"/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(z~2, 10.5Gyr ago)</a:t>
            </a:r>
            <a:endParaRPr lang="en-US" altLang="ja-JP" sz="2000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4348" y="785794"/>
            <a:ext cx="7858116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2000" dirty="0">
                <a:ea typeface="ＭＳ Ｐゴシック" pitchFamily="50" charset="-128"/>
              </a:rPr>
              <a:t>Spatial distribution of </a:t>
            </a:r>
            <a:r>
              <a:rPr kumimoji="0" lang="en-US" altLang="ja-JP" sz="2000" dirty="0" smtClean="0">
                <a:ea typeface="ＭＳ Ｐゴシック" pitchFamily="50" charset="-128"/>
              </a:rPr>
              <a:t>NIR-selected member candidates and emitters</a:t>
            </a:r>
            <a:endParaRPr kumimoji="0" lang="en-US" altLang="ja-JP" sz="2000" dirty="0">
              <a:ea typeface="ＭＳ Ｐゴシック" pitchFamily="50" charset="-128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357554" y="1071546"/>
            <a:ext cx="2403222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dirty="0">
                <a:latin typeface="+mn-lt"/>
                <a:ea typeface="ＭＳ Ｐゴシック" pitchFamily="50" charset="-128"/>
              </a:rPr>
              <a:t>Kodama, et al. (</a:t>
            </a:r>
            <a:r>
              <a:rPr kumimoji="0" lang="en-US" altLang="ja-JP" dirty="0" smtClean="0">
                <a:latin typeface="+mn-lt"/>
                <a:ea typeface="ＭＳ Ｐゴシック" pitchFamily="50" charset="-128"/>
              </a:rPr>
              <a:t>2007)</a:t>
            </a:r>
            <a:endParaRPr kumimoji="0" lang="en-US" altLang="ja-JP" dirty="0">
              <a:latin typeface="+mn-lt"/>
              <a:ea typeface="ＭＳ Ｐゴシック" pitchFamily="50" charset="-128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124021" y="6000768"/>
            <a:ext cx="2305631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fontAlgn="ctr"/>
            <a:r>
              <a:rPr lang="en-US" altLang="ja-JP" dirty="0" smtClean="0">
                <a:ea typeface="ＭＳ Ｐゴシック" pitchFamily="50" charset="-128"/>
              </a:rPr>
              <a:t>USS 0943-242</a:t>
            </a:r>
          </a:p>
          <a:p>
            <a:pPr algn="ctr" fontAlgn="ctr"/>
            <a:r>
              <a:rPr lang="en-US" altLang="ja-JP" sz="2000" dirty="0" smtClean="0">
                <a:solidFill>
                  <a:srgbClr val="0000FF"/>
                </a:solidFill>
                <a:ea typeface="ＭＳ Ｐゴシック" pitchFamily="50" charset="-128"/>
              </a:rPr>
              <a:t>(z~3, 11.5Gyr ago)</a:t>
            </a:r>
            <a:endParaRPr lang="en-US" altLang="ja-JP" sz="2000" dirty="0">
              <a:solidFill>
                <a:srgbClr val="0000FF"/>
              </a:solidFill>
              <a:ea typeface="ＭＳ Ｐゴシック" pitchFamily="50" charset="-128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143108" y="1357298"/>
            <a:ext cx="1881187" cy="3968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en-US" altLang="ja-JP" sz="1400" b="1" dirty="0" smtClean="0">
                <a:solidFill>
                  <a:srgbClr val="3333CC"/>
                </a:solidFill>
                <a:latin typeface="Garamond" pitchFamily="18" charset="0"/>
                <a:ea typeface="ＭＳ Ｐ明朝" charset="-128"/>
              </a:rPr>
              <a:t>   ○</a:t>
            </a:r>
            <a:r>
              <a:rPr kumimoji="0" lang="en-US" altLang="ja-JP" sz="2000" b="1" dirty="0" err="1">
                <a:solidFill>
                  <a:srgbClr val="3333CC"/>
                </a:solidFill>
                <a:latin typeface="Garamond" pitchFamily="18" charset="0"/>
                <a:ea typeface="ＭＳ Ｐ明朝" charset="-128"/>
              </a:rPr>
              <a:t>Lyα</a:t>
            </a:r>
            <a:r>
              <a:rPr kumimoji="0" lang="en-US" altLang="ja-JP" sz="2000" b="1" dirty="0">
                <a:solidFill>
                  <a:srgbClr val="3333CC"/>
                </a:solidFill>
                <a:latin typeface="Garamond" pitchFamily="18" charset="0"/>
                <a:ea typeface="ＭＳ Ｐ明朝" charset="-128"/>
              </a:rPr>
              <a:t>  </a:t>
            </a:r>
            <a:r>
              <a:rPr kumimoji="0" lang="en-US" altLang="ja-JP" sz="1600" b="1" dirty="0">
                <a:solidFill>
                  <a:srgbClr val="3333CC"/>
                </a:solidFill>
                <a:latin typeface="Garamond" pitchFamily="18" charset="0"/>
                <a:ea typeface="ＭＳ Ｐ明朝" charset="-128"/>
              </a:rPr>
              <a:t>△</a:t>
            </a:r>
            <a:r>
              <a:rPr kumimoji="0" lang="en-US" altLang="ja-JP" sz="2000" b="1" dirty="0" err="1">
                <a:solidFill>
                  <a:srgbClr val="3333CC"/>
                </a:solidFill>
                <a:latin typeface="Garamond" pitchFamily="18" charset="0"/>
                <a:ea typeface="ＭＳ Ｐ明朝" charset="-128"/>
              </a:rPr>
              <a:t>Hα</a:t>
            </a:r>
            <a:endParaRPr kumimoji="0" lang="en-US" altLang="ja-JP" sz="2000" b="1" dirty="0">
              <a:solidFill>
                <a:srgbClr val="3333CC"/>
              </a:solidFill>
              <a:latin typeface="Garamond" pitchFamily="18" charset="0"/>
              <a:ea typeface="ＭＳ Ｐ明朝" charset="-128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000628" y="1428736"/>
            <a:ext cx="3866315" cy="40011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1400" dirty="0" smtClean="0">
                <a:solidFill>
                  <a:srgbClr val="FFFF00"/>
                </a:solidFill>
                <a:latin typeface="Garamond" pitchFamily="18" charset="0"/>
                <a:ea typeface="ＭＳ Ｐ明朝" charset="-128"/>
              </a:rPr>
              <a:t>● </a:t>
            </a:r>
            <a:r>
              <a:rPr kumimoji="0" lang="en-US" altLang="ja-JP" dirty="0" smtClean="0">
                <a:solidFill>
                  <a:srgbClr val="FFFF00"/>
                </a:solidFill>
                <a:latin typeface="Garamond" pitchFamily="18" charset="0"/>
                <a:ea typeface="ＭＳ Ｐ明朝" charset="-128"/>
              </a:rPr>
              <a:t>DRG</a:t>
            </a:r>
            <a:r>
              <a:rPr kumimoji="0" lang="en-US" altLang="ja-JP" sz="1400" dirty="0" smtClean="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   ●</a:t>
            </a:r>
            <a:r>
              <a:rPr kumimoji="0" lang="en-US" altLang="ja-JP" sz="2000" b="1" dirty="0" smtClean="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 </a:t>
            </a:r>
            <a:r>
              <a:rPr kumimoji="0" lang="en-US" altLang="ja-JP" sz="2000" b="1" dirty="0">
                <a:solidFill>
                  <a:srgbClr val="FF3300"/>
                </a:solidFill>
                <a:latin typeface="Garamond" pitchFamily="18" charset="0"/>
                <a:ea typeface="ＭＳ Ｐ明朝" charset="-128"/>
              </a:rPr>
              <a:t>r-JHK  </a:t>
            </a:r>
            <a:r>
              <a:rPr kumimoji="0" lang="en-US" altLang="ja-JP" sz="1400" dirty="0" smtClean="0">
                <a:solidFill>
                  <a:srgbClr val="66FF33"/>
                </a:solidFill>
                <a:latin typeface="Garamond" pitchFamily="18" charset="0"/>
                <a:ea typeface="ＭＳ Ｐ明朝" charset="-128"/>
              </a:rPr>
              <a:t>●</a:t>
            </a:r>
            <a:r>
              <a:rPr kumimoji="0" lang="en-US" altLang="ja-JP" dirty="0" smtClean="0">
                <a:solidFill>
                  <a:srgbClr val="66FF33"/>
                </a:solidFill>
                <a:latin typeface="Garamond" pitchFamily="18" charset="0"/>
                <a:ea typeface="ＭＳ Ｐ明朝" charset="-128"/>
              </a:rPr>
              <a:t> </a:t>
            </a:r>
            <a:r>
              <a:rPr kumimoji="0" lang="en-US" altLang="ja-JP" sz="2000" b="1" dirty="0" smtClean="0">
                <a:solidFill>
                  <a:srgbClr val="66FF33"/>
                </a:solidFill>
                <a:latin typeface="Garamond" pitchFamily="18" charset="0"/>
                <a:ea typeface="ＭＳ Ｐ明朝" charset="-128"/>
              </a:rPr>
              <a:t>b-JHK  </a:t>
            </a:r>
            <a:r>
              <a:rPr kumimoji="0" lang="en-US" altLang="ja-JP" sz="1400" b="1" dirty="0" smtClean="0">
                <a:solidFill>
                  <a:srgbClr val="3333CC"/>
                </a:solidFill>
                <a:latin typeface="Garamond" pitchFamily="18" charset="0"/>
                <a:ea typeface="ＭＳ Ｐ明朝" charset="-128"/>
              </a:rPr>
              <a:t>○</a:t>
            </a:r>
            <a:r>
              <a:rPr kumimoji="0" lang="en-US" altLang="ja-JP" sz="2000" b="1" dirty="0" err="1" smtClean="0">
                <a:solidFill>
                  <a:srgbClr val="3333CC"/>
                </a:solidFill>
                <a:latin typeface="Garamond" pitchFamily="18" charset="0"/>
                <a:ea typeface="ＭＳ Ｐ明朝" charset="-128"/>
              </a:rPr>
              <a:t>Lyα</a:t>
            </a:r>
            <a:r>
              <a:rPr kumimoji="0" lang="en-US" altLang="ja-JP" sz="2000" b="1" dirty="0" smtClean="0">
                <a:solidFill>
                  <a:srgbClr val="3333CC"/>
                </a:solidFill>
                <a:latin typeface="Garamond" pitchFamily="18" charset="0"/>
                <a:ea typeface="ＭＳ Ｐ明朝" charset="-128"/>
              </a:rPr>
              <a:t> </a:t>
            </a:r>
            <a:endParaRPr kumimoji="0" lang="en-US" altLang="ja-JP" sz="2000" b="1" dirty="0">
              <a:solidFill>
                <a:srgbClr val="66FF33"/>
              </a:solidFill>
              <a:latin typeface="Garamond" pitchFamily="18" charset="0"/>
              <a:ea typeface="ＭＳ Ｐ明朝" charset="-128"/>
            </a:endParaRPr>
          </a:p>
        </p:txBody>
      </p:sp>
      <p:pic>
        <p:nvPicPr>
          <p:cNvPr id="58371" name="Picture 3" descr="z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357694"/>
            <a:ext cx="2428892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 rot="-5400000">
            <a:off x="4210845" y="4790289"/>
            <a:ext cx="865188" cy="1571634"/>
          </a:xfrm>
          <a:prstGeom prst="rect">
            <a:avLst/>
          </a:prstGeom>
          <a:noFill/>
          <a:ln w="25400" cap="sq">
            <a:solidFill>
              <a:srgbClr val="FF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945948" y="6427788"/>
            <a:ext cx="134043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dirty="0">
                <a:solidFill>
                  <a:srgbClr val="FFC000"/>
                </a:solidFill>
                <a:latin typeface="+mn-lt"/>
                <a:ea typeface="ＭＳ Ｐ明朝" pitchFamily="18" charset="-128"/>
              </a:rPr>
              <a:t>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2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48958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2787" name="Text Box 3"/>
          <p:cNvSpPr txBox="1">
            <a:spLocks noChangeArrowheads="1"/>
          </p:cNvSpPr>
          <p:nvPr/>
        </p:nvSpPr>
        <p:spPr bwMode="auto">
          <a:xfrm>
            <a:off x="539750" y="981075"/>
            <a:ext cx="7775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ja-JP" altLang="en-US" sz="2200">
                <a:solidFill>
                  <a:schemeClr val="bg1"/>
                </a:solidFill>
                <a:ea typeface="ＭＳ Ｐゴシック" pitchFamily="50" charset="-128"/>
              </a:rPr>
              <a:t>銀河の色は中間的な環境で急激に変化する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0163" y="1339850"/>
            <a:ext cx="2840037" cy="1441450"/>
            <a:chOff x="1918" y="1751"/>
            <a:chExt cx="1789" cy="908"/>
          </a:xfrm>
        </p:grpSpPr>
        <p:sp>
          <p:nvSpPr>
            <p:cNvPr id="2422789" name="Text Box 5"/>
            <p:cNvSpPr txBox="1">
              <a:spLocks noChangeArrowheads="1"/>
            </p:cNvSpPr>
            <p:nvPr/>
          </p:nvSpPr>
          <p:spPr bwMode="auto">
            <a:xfrm rot="16200000">
              <a:off x="3090" y="2041"/>
              <a:ext cx="907" cy="327"/>
            </a:xfrm>
            <a:prstGeom prst="rect">
              <a:avLst/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ja-JP" sz="2800" b="1" dirty="0">
                  <a:solidFill>
                    <a:srgbClr val="FF0000"/>
                  </a:solidFill>
                  <a:ea typeface="ＭＳ Ｐゴシック" pitchFamily="50" charset="-128"/>
                </a:rPr>
                <a:t>high</a:t>
              </a:r>
            </a:p>
          </p:txBody>
        </p:sp>
        <p:sp>
          <p:nvSpPr>
            <p:cNvPr id="2422790" name="Text Box 6"/>
            <p:cNvSpPr txBox="1">
              <a:spLocks noChangeArrowheads="1"/>
            </p:cNvSpPr>
            <p:nvPr/>
          </p:nvSpPr>
          <p:spPr bwMode="auto">
            <a:xfrm rot="16200000">
              <a:off x="2431" y="2110"/>
              <a:ext cx="771" cy="327"/>
            </a:xfrm>
            <a:prstGeom prst="rect">
              <a:avLst/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ja-JP" sz="2800" b="1" dirty="0" smtClean="0">
                  <a:solidFill>
                    <a:srgbClr val="92D050"/>
                  </a:solidFill>
                  <a:ea typeface="ＭＳ Ｐゴシック" pitchFamily="50" charset="-128"/>
                </a:rPr>
                <a:t>med</a:t>
              </a:r>
              <a:endParaRPr kumimoji="0" lang="en-US" altLang="ja-JP" sz="2800" b="1" dirty="0">
                <a:solidFill>
                  <a:srgbClr val="92D050"/>
                </a:solidFill>
                <a:ea typeface="ＭＳ Ｐゴシック" pitchFamily="50" charset="-128"/>
              </a:endParaRPr>
            </a:p>
          </p:txBody>
        </p:sp>
        <p:sp>
          <p:nvSpPr>
            <p:cNvPr id="2422791" name="Text Box 7"/>
            <p:cNvSpPr txBox="1">
              <a:spLocks noChangeArrowheads="1"/>
            </p:cNvSpPr>
            <p:nvPr/>
          </p:nvSpPr>
          <p:spPr bwMode="auto">
            <a:xfrm rot="16200000">
              <a:off x="1764" y="2133"/>
              <a:ext cx="635" cy="327"/>
            </a:xfrm>
            <a:prstGeom prst="rect">
              <a:avLst/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kumimoji="0" lang="en-US" altLang="ja-JP" sz="2800" b="1">
                  <a:ea typeface="ＭＳ Ｐゴシック" pitchFamily="50" charset="-128"/>
                </a:rPr>
                <a:t>low</a:t>
              </a:r>
            </a:p>
          </p:txBody>
        </p:sp>
      </p:grpSp>
      <p:sp>
        <p:nvSpPr>
          <p:cNvPr id="2422792" name="Rectangle 8"/>
          <p:cNvSpPr>
            <a:spLocks noChangeArrowheads="1"/>
          </p:cNvSpPr>
          <p:nvPr/>
        </p:nvSpPr>
        <p:spPr bwMode="auto">
          <a:xfrm>
            <a:off x="6443663" y="3429000"/>
            <a:ext cx="215900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22793" name="Text Box 9"/>
          <p:cNvSpPr txBox="1">
            <a:spLocks noChangeArrowheads="1"/>
          </p:cNvSpPr>
          <p:nvPr/>
        </p:nvSpPr>
        <p:spPr bwMode="auto">
          <a:xfrm>
            <a:off x="6315075" y="2852738"/>
            <a:ext cx="488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ja-JP" altLang="en-US" sz="2000">
                <a:solidFill>
                  <a:srgbClr val="FF0000"/>
                </a:solidFill>
                <a:ea typeface="ＭＳ Ｐゴシック" pitchFamily="50" charset="-128"/>
              </a:rPr>
              <a:t>（赤い銀河の割合）</a:t>
            </a:r>
          </a:p>
        </p:txBody>
      </p:sp>
      <p:sp>
        <p:nvSpPr>
          <p:cNvPr id="2422796" name="Text Box 12"/>
          <p:cNvSpPr txBox="1">
            <a:spLocks noChangeArrowheads="1"/>
          </p:cNvSpPr>
          <p:nvPr/>
        </p:nvSpPr>
        <p:spPr bwMode="auto">
          <a:xfrm>
            <a:off x="5580063" y="5237184"/>
            <a:ext cx="29527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b="1" dirty="0">
                <a:solidFill>
                  <a:srgbClr val="FF0000"/>
                </a:solidFill>
                <a:ea typeface="ＭＳ Ｐゴシック" pitchFamily="50" charset="-128"/>
              </a:rPr>
              <a:t>high </a:t>
            </a:r>
            <a:r>
              <a:rPr kumimoji="0" lang="ja-JP" altLang="en-US" b="1" dirty="0">
                <a:solidFill>
                  <a:srgbClr val="FF0000"/>
                </a:solidFill>
                <a:ea typeface="ＭＳ Ｐゴシック" pitchFamily="50" charset="-128"/>
              </a:rPr>
              <a:t>～ </a:t>
            </a:r>
            <a:r>
              <a:rPr kumimoji="0" lang="en-US" altLang="ja-JP" b="1" dirty="0">
                <a:solidFill>
                  <a:srgbClr val="FF0000"/>
                </a:solidFill>
                <a:ea typeface="ＭＳ Ｐゴシック" pitchFamily="50" charset="-128"/>
              </a:rPr>
              <a:t>cluster core</a:t>
            </a:r>
          </a:p>
          <a:p>
            <a:pPr eaLnBrk="0" hangingPunct="0">
              <a:spcBef>
                <a:spcPct val="50000"/>
              </a:spcBef>
            </a:pPr>
            <a:r>
              <a:rPr kumimoji="0" lang="en-US" altLang="ja-JP" b="1" dirty="0">
                <a:solidFill>
                  <a:srgbClr val="92D050"/>
                </a:solidFill>
                <a:ea typeface="ＭＳ Ｐゴシック" pitchFamily="50" charset="-128"/>
              </a:rPr>
              <a:t>med </a:t>
            </a:r>
            <a:r>
              <a:rPr kumimoji="0" lang="ja-JP" altLang="en-US" b="1" dirty="0">
                <a:solidFill>
                  <a:srgbClr val="92D050"/>
                </a:solidFill>
                <a:ea typeface="ＭＳ Ｐゴシック" pitchFamily="50" charset="-128"/>
              </a:rPr>
              <a:t>～ </a:t>
            </a:r>
            <a:r>
              <a:rPr kumimoji="0" lang="en-US" altLang="ja-JP" b="1" dirty="0">
                <a:solidFill>
                  <a:srgbClr val="92D050"/>
                </a:solidFill>
                <a:ea typeface="ＭＳ Ｐゴシック" pitchFamily="50" charset="-128"/>
              </a:rPr>
              <a:t>group / filament</a:t>
            </a:r>
          </a:p>
          <a:p>
            <a:pPr eaLnBrk="0" hangingPunct="0">
              <a:spcBef>
                <a:spcPct val="50000"/>
              </a:spcBef>
            </a:pPr>
            <a:r>
              <a:rPr kumimoji="0" lang="en-US" altLang="ja-JP" b="1" dirty="0">
                <a:ea typeface="ＭＳ Ｐゴシック" pitchFamily="50" charset="-128"/>
              </a:rPr>
              <a:t>low   </a:t>
            </a:r>
            <a:r>
              <a:rPr kumimoji="0" lang="ja-JP" altLang="en-US" b="1" dirty="0">
                <a:ea typeface="ＭＳ Ｐゴシック" pitchFamily="50" charset="-128"/>
              </a:rPr>
              <a:t>～ </a:t>
            </a:r>
            <a:r>
              <a:rPr kumimoji="0" lang="en-US" altLang="ja-JP" b="1" dirty="0">
                <a:ea typeface="ＭＳ Ｐゴシック" pitchFamily="50" charset="-128"/>
              </a:rPr>
              <a:t>field</a:t>
            </a:r>
          </a:p>
        </p:txBody>
      </p:sp>
      <p:sp>
        <p:nvSpPr>
          <p:cNvPr id="2422797" name="Rectangle 13"/>
          <p:cNvSpPr>
            <a:spLocks noChangeArrowheads="1"/>
          </p:cNvSpPr>
          <p:nvPr/>
        </p:nvSpPr>
        <p:spPr bwMode="auto">
          <a:xfrm>
            <a:off x="34925" y="142852"/>
            <a:ext cx="90011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3400" dirty="0">
                <a:solidFill>
                  <a:schemeClr val="tx2"/>
                </a:solidFill>
                <a:ea typeface="HG明朝B" pitchFamily="17" charset="-128"/>
              </a:rPr>
              <a:t>Sharp </a:t>
            </a:r>
            <a:r>
              <a:rPr lang="en-US" altLang="ja-JP" sz="3400" dirty="0" err="1">
                <a:solidFill>
                  <a:schemeClr val="tx2"/>
                </a:solidFill>
                <a:ea typeface="HG明朝B" pitchFamily="17" charset="-128"/>
              </a:rPr>
              <a:t>c</a:t>
            </a:r>
            <a:r>
              <a:rPr lang="en-US" altLang="ja-JP" sz="3400" dirty="0" err="1" smtClean="0">
                <a:solidFill>
                  <a:schemeClr val="tx2"/>
                </a:solidFill>
                <a:ea typeface="HG明朝B" pitchFamily="17" charset="-128"/>
              </a:rPr>
              <a:t>olour</a:t>
            </a:r>
            <a:r>
              <a:rPr lang="en-US" altLang="ja-JP" sz="3400" dirty="0" smtClean="0">
                <a:solidFill>
                  <a:schemeClr val="tx2"/>
                </a:solidFill>
                <a:ea typeface="HG明朝B" pitchFamily="17" charset="-128"/>
              </a:rPr>
              <a:t> </a:t>
            </a:r>
            <a:r>
              <a:rPr lang="en-US" altLang="ja-JP" sz="3400" dirty="0">
                <a:solidFill>
                  <a:schemeClr val="tx2"/>
                </a:solidFill>
                <a:ea typeface="HG明朝B" pitchFamily="17" charset="-128"/>
              </a:rPr>
              <a:t>t</a:t>
            </a:r>
            <a:r>
              <a:rPr lang="en-US" altLang="ja-JP" sz="3400" dirty="0" smtClean="0">
                <a:solidFill>
                  <a:schemeClr val="tx2"/>
                </a:solidFill>
                <a:ea typeface="HG明朝B" pitchFamily="17" charset="-128"/>
              </a:rPr>
              <a:t>ransition </a:t>
            </a:r>
            <a:r>
              <a:rPr lang="en-US" altLang="ja-JP" sz="3400" dirty="0">
                <a:solidFill>
                  <a:schemeClr val="tx2"/>
                </a:solidFill>
                <a:ea typeface="HG明朝B" pitchFamily="17" charset="-128"/>
              </a:rPr>
              <a:t>in </a:t>
            </a:r>
            <a:r>
              <a:rPr lang="en-US" altLang="ja-JP" sz="3400" dirty="0" smtClean="0">
                <a:solidFill>
                  <a:schemeClr val="tx2"/>
                </a:solidFill>
                <a:ea typeface="HG明朝B" pitchFamily="17" charset="-128"/>
              </a:rPr>
              <a:t>groups/outskirts</a:t>
            </a:r>
            <a:endParaRPr lang="en-US" altLang="ja-JP" sz="3400" dirty="0">
              <a:solidFill>
                <a:schemeClr val="tx2"/>
              </a:solidFill>
              <a:ea typeface="HG明朝B" pitchFamily="17" charset="-128"/>
            </a:endParaRPr>
          </a:p>
        </p:txBody>
      </p:sp>
      <p:sp>
        <p:nvSpPr>
          <p:cNvPr id="2422798" name="Text Box 14"/>
          <p:cNvSpPr txBox="1">
            <a:spLocks noChangeArrowheads="1"/>
          </p:cNvSpPr>
          <p:nvPr/>
        </p:nvSpPr>
        <p:spPr bwMode="auto">
          <a:xfrm>
            <a:off x="2614623" y="1042974"/>
            <a:ext cx="381476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2400" dirty="0">
                <a:latin typeface="+mn-lt"/>
                <a:ea typeface="ＭＳ Ｐゴシック" pitchFamily="50" charset="-128"/>
              </a:rPr>
              <a:t>RXJ1716 </a:t>
            </a:r>
            <a:r>
              <a:rPr kumimoji="0" lang="en-US" altLang="ja-JP" sz="2400" dirty="0" smtClean="0">
                <a:latin typeface="+mn-lt"/>
                <a:ea typeface="ＭＳ Ｐゴシック" pitchFamily="50" charset="-128"/>
              </a:rPr>
              <a:t>cluster </a:t>
            </a:r>
            <a:r>
              <a:rPr kumimoji="0" lang="en-US" altLang="ja-JP" sz="2400" dirty="0">
                <a:latin typeface="+mn-lt"/>
                <a:ea typeface="ＭＳ Ｐゴシック" pitchFamily="50" charset="-128"/>
              </a:rPr>
              <a:t>(</a:t>
            </a:r>
            <a:r>
              <a:rPr kumimoji="0" lang="en-US" altLang="ja-JP" sz="2400" dirty="0" smtClean="0">
                <a:latin typeface="+mn-lt"/>
                <a:ea typeface="ＭＳ Ｐゴシック" pitchFamily="50" charset="-128"/>
              </a:rPr>
              <a:t>z=0.81</a:t>
            </a:r>
            <a:r>
              <a:rPr kumimoji="0" lang="en-US" altLang="ja-JP" sz="2400" dirty="0">
                <a:latin typeface="+mn-lt"/>
                <a:ea typeface="ＭＳ Ｐゴシック" pitchFamily="50" charset="-128"/>
              </a:rPr>
              <a:t>)</a:t>
            </a:r>
            <a:endParaRPr kumimoji="0" lang="ja-JP" altLang="en-US" sz="24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143240" y="6386476"/>
            <a:ext cx="314327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Koyama, TK,</a:t>
            </a:r>
            <a:r>
              <a:rPr kumimoji="0" lang="ja-JP" altLang="en-US" sz="2000" dirty="0" smtClean="0">
                <a:latin typeface="+mn-lt"/>
                <a:ea typeface="ＭＳ Ｐゴシック" pitchFamily="50" charset="-128"/>
              </a:rPr>
              <a:t> </a:t>
            </a:r>
            <a:r>
              <a:rPr kumimoji="0" lang="en-US" altLang="ja-JP" sz="2000" dirty="0" smtClean="0">
                <a:latin typeface="+mn-lt"/>
                <a:ea typeface="ＭＳ Ｐゴシック" pitchFamily="50" charset="-128"/>
              </a:rPr>
              <a:t>et al. (2008)</a:t>
            </a:r>
            <a:endParaRPr kumimoji="0" lang="en-US" altLang="ja-JP" sz="2000" dirty="0">
              <a:latin typeface="+mn-lt"/>
              <a:ea typeface="ＭＳ Ｐゴシック" pitchFamily="50" charset="-128"/>
            </a:endParaRPr>
          </a:p>
        </p:txBody>
      </p:sp>
      <p:pic>
        <p:nvPicPr>
          <p:cNvPr id="16" name="図 15" descr="koyama08_fig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455002"/>
            <a:ext cx="3857652" cy="390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正楷書体-PRO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正楷書体-PRO" pitchFamily="66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19965</TotalTime>
  <Words>1719</Words>
  <Application>Microsoft PowerPoint</Application>
  <PresentationFormat>画面に合わせる (4:3)</PresentationFormat>
  <Paragraphs>337</Paragraphs>
  <Slides>26</Slides>
  <Notes>23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標準デザイン</vt:lpstr>
      <vt:lpstr>スライド 1</vt:lpstr>
      <vt:lpstr>Outline</vt:lpstr>
      <vt:lpstr>Origin of Environmental Dependence</vt:lpstr>
      <vt:lpstr>スライド 4</vt:lpstr>
      <vt:lpstr>スライド 5</vt:lpstr>
      <vt:lpstr>Panoramic Views of Cluster Assembly 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Interacting Galaxies in the 15μm sources</vt:lpstr>
      <vt:lpstr>A narrow-band Hα imaging with MOIRCS/Subaru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Emergence of the red-sequence at z~2             in proto-clusters?</vt:lpstr>
      <vt:lpstr>Summary</vt:lpstr>
    </vt:vector>
  </TitlesOfParts>
  <Company>NAOJ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Lecture140504</dc:title>
  <dc:creator>T. Kodama</dc:creator>
  <cp:lastModifiedBy>taddy</cp:lastModifiedBy>
  <cp:revision>798</cp:revision>
  <dcterms:created xsi:type="dcterms:W3CDTF">2003-06-25T06:26:53Z</dcterms:created>
  <dcterms:modified xsi:type="dcterms:W3CDTF">2009-04-03T02:27:44Z</dcterms:modified>
</cp:coreProperties>
</file>